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6" r:id="rId3"/>
    <p:sldId id="262" r:id="rId4"/>
    <p:sldId id="263" r:id="rId5"/>
    <p:sldId id="264" r:id="rId6"/>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B41"/>
    <a:srgbClr val="9FBC34"/>
    <a:srgbClr val="BE0E41"/>
    <a:srgbClr val="4C9B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96" autoAdjust="0"/>
  </p:normalViewPr>
  <p:slideViewPr>
    <p:cSldViewPr snapToGrid="0" snapToObjects="1">
      <p:cViewPr>
        <p:scale>
          <a:sx n="110" d="100"/>
          <a:sy n="110" d="100"/>
        </p:scale>
        <p:origin x="2052" y="1938"/>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75606-BB8C-5B46-8B98-D9EA8CEB121F}"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41550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5606-BB8C-5B46-8B98-D9EA8CEB121F}"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351153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5606-BB8C-5B46-8B98-D9EA8CEB121F}"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246221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75606-BB8C-5B46-8B98-D9EA8CEB121F}"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324271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75606-BB8C-5B46-8B98-D9EA8CEB121F}"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401615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75606-BB8C-5B46-8B98-D9EA8CEB121F}"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163350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75606-BB8C-5B46-8B98-D9EA8CEB121F}"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293276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75606-BB8C-5B46-8B98-D9EA8CEB121F}"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194234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5606-BB8C-5B46-8B98-D9EA8CEB121F}"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299412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75606-BB8C-5B46-8B98-D9EA8CEB121F}"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325026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75606-BB8C-5B46-8B98-D9EA8CEB121F}"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587C7-E476-4C42-A20C-DC55641A4E38}" type="slidenum">
              <a:rPr lang="en-US" smtClean="0"/>
              <a:t>‹#›</a:t>
            </a:fld>
            <a:endParaRPr lang="en-US"/>
          </a:p>
        </p:txBody>
      </p:sp>
    </p:spTree>
    <p:extLst>
      <p:ext uri="{BB962C8B-B14F-4D97-AF65-F5344CB8AC3E}">
        <p14:creationId xmlns:p14="http://schemas.microsoft.com/office/powerpoint/2010/main" val="172375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BAE75606-BB8C-5B46-8B98-D9EA8CEB121F}" type="datetimeFigureOut">
              <a:rPr lang="en-US" smtClean="0"/>
              <a:t>8/16/2018</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67E587C7-E476-4C42-A20C-DC55641A4E38}" type="slidenum">
              <a:rPr lang="en-US" smtClean="0"/>
              <a:t>‹#›</a:t>
            </a:fld>
            <a:endParaRPr lang="en-US"/>
          </a:p>
        </p:txBody>
      </p:sp>
    </p:spTree>
    <p:extLst>
      <p:ext uri="{BB962C8B-B14F-4D97-AF65-F5344CB8AC3E}">
        <p14:creationId xmlns:p14="http://schemas.microsoft.com/office/powerpoint/2010/main" val="357674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eacherspayteachers.com/Product/KG-Miss-Kindergarten-Font-Personal-Use-1310872" TargetMode="External"/><Relationship Id="rId2" Type="http://schemas.openxmlformats.org/officeDocument/2006/relationships/hyperlink" Target="https://www.teacherspayteachers.com/Product/KG-Ten-Thousand-Reasons-Personal-Use-348709"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teacherspayteachers.com/Product/KG-One-Thing-Font-Personal-Use-348399"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nstagram.com/lizpledger85/" TargetMode="External"/><Relationship Id="rId13" Type="http://schemas.openxmlformats.org/officeDocument/2006/relationships/image" Target="../media/image12.jpg"/><Relationship Id="rId3" Type="http://schemas.openxmlformats.org/officeDocument/2006/relationships/hyperlink" Target="mailto:TheHappyTeacherTPT@gmail.com" TargetMode="External"/><Relationship Id="rId7" Type="http://schemas.openxmlformats.org/officeDocument/2006/relationships/image" Target="../media/image8.png"/><Relationship Id="rId12"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pinterest.com/lizpledger/" TargetMode="External"/><Relationship Id="rId11" Type="http://schemas.openxmlformats.org/officeDocument/2006/relationships/image" Target="../media/image10.png"/><Relationship Id="rId5" Type="http://schemas.openxmlformats.org/officeDocument/2006/relationships/image" Target="../media/image7.jpg"/><Relationship Id="rId10" Type="http://schemas.openxmlformats.org/officeDocument/2006/relationships/hyperlink" Target="https://www.facebook.com/thehappyteachertpt" TargetMode="External"/><Relationship Id="rId4" Type="http://schemas.openxmlformats.org/officeDocument/2006/relationships/hyperlink" Target="http://thehappyteachertpt.blogspot.com/" TargetMode="External"/><Relationship Id="rId9" Type="http://schemas.openxmlformats.org/officeDocument/2006/relationships/image" Target="../media/image9.png"/><Relationship Id="rId14" Type="http://schemas.openxmlformats.org/officeDocument/2006/relationships/hyperlink" Target="https://www.teacherspayteachers.com/Product/MEET-THE-TEACHER-NIGHT-ESSENTIALS-Important-Forms-Activities-29205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hyperlink" Target="https://www.teacherspayteachers.com/Store/Rebekah-Brock" TargetMode="External"/><Relationship Id="rId26" Type="http://schemas.openxmlformats.org/officeDocument/2006/relationships/image" Target="../media/image22.png"/><Relationship Id="rId3" Type="http://schemas.openxmlformats.org/officeDocument/2006/relationships/hyperlink" Target="https://www.teacherspayteachers.com/Store/Kimberly-Geswein-Fonts" TargetMode="External"/><Relationship Id="rId21" Type="http://schemas.openxmlformats.org/officeDocument/2006/relationships/hyperlink" Target="https://www.teacherspayteachers.com/Store/I-Teach-Whats-Your-Superpower-Megan-Favre" TargetMode="External"/><Relationship Id="rId7" Type="http://schemas.openxmlformats.org/officeDocument/2006/relationships/hyperlink" Target="https://www.teacherspayteachers.com/Store/Krista-Wallden" TargetMode="External"/><Relationship Id="rId12" Type="http://schemas.openxmlformats.org/officeDocument/2006/relationships/hyperlink" Target="https://www.teacherspayteachers.com/Store/Glitter-Meets-Glue-Designs" TargetMode="External"/><Relationship Id="rId17" Type="http://schemas.openxmlformats.org/officeDocument/2006/relationships/image" Target="../media/image19.png"/><Relationship Id="rId25" Type="http://schemas.openxmlformats.org/officeDocument/2006/relationships/hyperlink" Target="https://www.teacherspayteachers.com/Store/Lovin-Lit" TargetMode="External"/><Relationship Id="rId2" Type="http://schemas.openxmlformats.org/officeDocument/2006/relationships/image" Target="../media/image6.png"/><Relationship Id="rId16" Type="http://schemas.openxmlformats.org/officeDocument/2006/relationships/hyperlink" Target="https://www.etsy.com/shop/DreamlikeMagic" TargetMode="External"/><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6.png"/><Relationship Id="rId24" Type="http://schemas.openxmlformats.org/officeDocument/2006/relationships/image" Target="../media/image21.png"/><Relationship Id="rId5" Type="http://schemas.openxmlformats.org/officeDocument/2006/relationships/hyperlink" Target="http://thehappyteachertpt.blogspot.com/" TargetMode="External"/><Relationship Id="rId15" Type="http://schemas.openxmlformats.org/officeDocument/2006/relationships/image" Target="../media/image18.png"/><Relationship Id="rId23" Type="http://schemas.openxmlformats.org/officeDocument/2006/relationships/hyperlink" Target="https://www.teacherspayteachers.com/Store/The-Hazel-Owl" TargetMode="External"/><Relationship Id="rId10" Type="http://schemas.openxmlformats.org/officeDocument/2006/relationships/hyperlink" Target="https://www.teacherspayteachers.com/Store/Ashley-Hughes-38" TargetMode="External"/><Relationship Id="rId19" Type="http://schemas.openxmlformats.org/officeDocument/2006/relationships/hyperlink" Target="https://www.teacherspayteachers.com/Store/Dancing-Crayon-Designs" TargetMode="External"/><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hyperlink" Target="https://www.etsy.com/shop/DigitalBakeShop" TargetMode="External"/><Relationship Id="rId22" Type="http://schemas.openxmlformats.org/officeDocument/2006/relationships/hyperlink" Target="mailto:TheHappyTeacherTPT@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me 4.png"/>
          <p:cNvPicPr>
            <a:picLocks/>
          </p:cNvPicPr>
          <p:nvPr/>
        </p:nvPicPr>
        <p:blipFill>
          <a:blip r:embed="rId2">
            <a:extLst>
              <a:ext uri="{28A0092B-C50C-407E-A947-70E740481C1C}">
                <a14:useLocalDpi xmlns:a14="http://schemas.microsoft.com/office/drawing/2010/main" val="0"/>
              </a:ext>
            </a:extLst>
          </a:blip>
          <a:stretch>
            <a:fillRect/>
          </a:stretch>
        </p:blipFill>
        <p:spPr>
          <a:xfrm rot="5400000">
            <a:off x="4247596" y="2097027"/>
            <a:ext cx="8321040" cy="3447288"/>
          </a:xfrm>
          <a:prstGeom prst="rect">
            <a:avLst/>
          </a:prstGeom>
        </p:spPr>
      </p:pic>
      <p:sp>
        <p:nvSpPr>
          <p:cNvPr id="4" name="TextBox 3"/>
          <p:cNvSpPr txBox="1"/>
          <p:nvPr/>
        </p:nvSpPr>
        <p:spPr>
          <a:xfrm>
            <a:off x="1309688" y="593725"/>
            <a:ext cx="7753350" cy="418576"/>
          </a:xfrm>
          <a:prstGeom prst="rect">
            <a:avLst/>
          </a:prstGeom>
          <a:noFill/>
        </p:spPr>
        <p:txBody>
          <a:bodyPr wrap="square" lIns="101882" tIns="50941" rIns="101882" bIns="50941" rtlCol="0">
            <a:spAutoFit/>
          </a:bodyPr>
          <a:lstStyle/>
          <a:p>
            <a:endParaRPr lang="en-US" dirty="0">
              <a:latin typeface="Janda Safe and Sound"/>
              <a:cs typeface="Janda Safe and Sound"/>
            </a:endParaRPr>
          </a:p>
        </p:txBody>
      </p:sp>
      <p:sp>
        <p:nvSpPr>
          <p:cNvPr id="2" name="Rectangle 1"/>
          <p:cNvSpPr/>
          <p:nvPr/>
        </p:nvSpPr>
        <p:spPr>
          <a:xfrm>
            <a:off x="16712" y="0"/>
            <a:ext cx="3346704" cy="7772400"/>
          </a:xfrm>
          <a:prstGeom prst="rect">
            <a:avLst/>
          </a:prstGeom>
          <a:noFill/>
          <a:ln>
            <a:solidFill>
              <a:schemeClr val="bg1">
                <a:lumMod val="9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17896" y="-12848"/>
            <a:ext cx="3346704" cy="7772400"/>
          </a:xfrm>
          <a:prstGeom prst="rect">
            <a:avLst/>
          </a:prstGeom>
          <a:noFill/>
          <a:ln>
            <a:solidFill>
              <a:schemeClr val="bg1">
                <a:lumMod val="9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rame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9296" y="2120847"/>
            <a:ext cx="8360816" cy="3439425"/>
          </a:xfrm>
          <a:prstGeom prst="rect">
            <a:avLst/>
          </a:prstGeom>
        </p:spPr>
      </p:pic>
      <p:pic>
        <p:nvPicPr>
          <p:cNvPr id="9" name="Picture 8" descr="Banner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84" y="-74850"/>
            <a:ext cx="3646522" cy="1458609"/>
          </a:xfrm>
          <a:prstGeom prst="rect">
            <a:avLst/>
          </a:prstGeom>
        </p:spPr>
      </p:pic>
      <p:sp>
        <p:nvSpPr>
          <p:cNvPr id="11" name="TextBox 10"/>
          <p:cNvSpPr txBox="1"/>
          <p:nvPr/>
        </p:nvSpPr>
        <p:spPr>
          <a:xfrm>
            <a:off x="147462" y="1382175"/>
            <a:ext cx="3081898" cy="646331"/>
          </a:xfrm>
          <a:prstGeom prst="rect">
            <a:avLst/>
          </a:prstGeom>
          <a:noFill/>
        </p:spPr>
        <p:txBody>
          <a:bodyPr wrap="square" rtlCol="0">
            <a:spAutoFit/>
          </a:bodyPr>
          <a:lstStyle/>
          <a:p>
            <a:pPr algn="ctr"/>
            <a:r>
              <a:rPr lang="en-US" sz="3600" dirty="0" smtClean="0">
                <a:latin typeface="KG Ten Thousand Reasons Alt"/>
                <a:cs typeface="KG Ten Thousand Reasons Alt"/>
              </a:rPr>
              <a:t>Odds &amp; Ends</a:t>
            </a:r>
            <a:endParaRPr lang="en-US" sz="3600" dirty="0">
              <a:latin typeface="KG Ten Thousand Reasons Alt"/>
              <a:cs typeface="KG Ten Thousand Reasons Alt"/>
            </a:endParaRPr>
          </a:p>
        </p:txBody>
      </p:sp>
      <p:sp>
        <p:nvSpPr>
          <p:cNvPr id="12" name="TextBox 11"/>
          <p:cNvSpPr txBox="1"/>
          <p:nvPr/>
        </p:nvSpPr>
        <p:spPr>
          <a:xfrm>
            <a:off x="66848" y="2010298"/>
            <a:ext cx="3212648" cy="5632311"/>
          </a:xfrm>
          <a:prstGeom prst="rect">
            <a:avLst/>
          </a:prstGeom>
          <a:noFill/>
        </p:spPr>
        <p:txBody>
          <a:bodyPr wrap="square" rtlCol="0">
            <a:spAutoFit/>
          </a:bodyPr>
          <a:lstStyle/>
          <a:p>
            <a:pPr algn="ctr"/>
            <a:r>
              <a:rPr lang="en-US" sz="1600" dirty="0" smtClean="0">
                <a:latin typeface="KG Miss Kindergarten"/>
                <a:cs typeface="KG Miss Kindergarten"/>
              </a:rPr>
              <a:t>I have a webpage to keep you informed. Please check this site often and you will find assignments, extra practice, classroom newsletters, and lots of other information that might be of interest. </a:t>
            </a:r>
          </a:p>
          <a:p>
            <a:pPr algn="ctr"/>
            <a:r>
              <a:rPr lang="en-US" sz="1600" dirty="0" smtClean="0">
                <a:solidFill>
                  <a:srgbClr val="0070C0"/>
                </a:solidFill>
                <a:latin typeface="KG Miss Kindergarten"/>
                <a:cs typeface="KG Miss Kindergarten"/>
              </a:rPr>
              <a:t>Mrsbrookover.weebly.com</a:t>
            </a:r>
            <a:r>
              <a:rPr lang="en-US" dirty="0" smtClean="0">
                <a:solidFill>
                  <a:srgbClr val="0070C0"/>
                </a:solidFill>
                <a:latin typeface="KG Miss Kindergarten"/>
                <a:cs typeface="KG Miss Kindergarten"/>
              </a:rPr>
              <a:t> </a:t>
            </a:r>
          </a:p>
          <a:p>
            <a:pPr algn="ctr"/>
            <a:endParaRPr lang="en-US" dirty="0">
              <a:latin typeface="KG Miss Kindergarten"/>
              <a:cs typeface="KG Miss Kindergarten"/>
            </a:endParaRPr>
          </a:p>
          <a:p>
            <a:pPr algn="ctr"/>
            <a:r>
              <a:rPr lang="en-US" sz="2800" dirty="0" smtClean="0">
                <a:latin typeface="KG Miss Kindergarten"/>
                <a:cs typeface="KG Miss Kindergarten"/>
              </a:rPr>
              <a:t>Specials Schedule</a:t>
            </a:r>
          </a:p>
          <a:p>
            <a:pPr algn="ctr"/>
            <a:endParaRPr lang="en-US" sz="1600" dirty="0" smtClean="0">
              <a:latin typeface="KG Miss Kindergarten"/>
              <a:cs typeface="KG Miss Kindergarten"/>
            </a:endParaRPr>
          </a:p>
          <a:p>
            <a:pPr algn="ctr"/>
            <a:r>
              <a:rPr lang="en-US" sz="1600" dirty="0" smtClean="0">
                <a:solidFill>
                  <a:srgbClr val="7030A0"/>
                </a:solidFill>
                <a:latin typeface="KG Miss Kindergarten"/>
                <a:cs typeface="KG Miss Kindergarten"/>
              </a:rPr>
              <a:t>Mondays = Music</a:t>
            </a:r>
          </a:p>
          <a:p>
            <a:pPr algn="ctr"/>
            <a:endParaRPr lang="en-US" sz="1600" dirty="0" smtClean="0">
              <a:solidFill>
                <a:srgbClr val="7030A0"/>
              </a:solidFill>
              <a:latin typeface="KG Miss Kindergarten"/>
              <a:cs typeface="KG Miss Kindergarten"/>
            </a:endParaRPr>
          </a:p>
          <a:p>
            <a:pPr algn="ctr"/>
            <a:r>
              <a:rPr lang="en-US" sz="1600" dirty="0" smtClean="0">
                <a:solidFill>
                  <a:srgbClr val="00B050"/>
                </a:solidFill>
                <a:latin typeface="KG Miss Kindergarten"/>
                <a:cs typeface="KG Miss Kindergarten"/>
              </a:rPr>
              <a:t>Tuesdays = Phys. Ed.</a:t>
            </a:r>
          </a:p>
          <a:p>
            <a:pPr algn="ctr"/>
            <a:endParaRPr lang="en-US" sz="1600" dirty="0" smtClean="0">
              <a:solidFill>
                <a:srgbClr val="00B050"/>
              </a:solidFill>
              <a:latin typeface="KG Miss Kindergarten"/>
              <a:cs typeface="KG Miss Kindergarten"/>
            </a:endParaRPr>
          </a:p>
          <a:p>
            <a:pPr algn="ctr"/>
            <a:r>
              <a:rPr lang="en-US" sz="1600" dirty="0" smtClean="0">
                <a:solidFill>
                  <a:srgbClr val="0070C0"/>
                </a:solidFill>
                <a:latin typeface="KG Miss Kindergarten"/>
                <a:cs typeface="KG Miss Kindergarten"/>
              </a:rPr>
              <a:t>Wednesdays = Breakaway</a:t>
            </a:r>
          </a:p>
          <a:p>
            <a:pPr algn="ctr"/>
            <a:endParaRPr lang="en-US" sz="1600" dirty="0" smtClean="0">
              <a:solidFill>
                <a:srgbClr val="0070C0"/>
              </a:solidFill>
              <a:latin typeface="KG Miss Kindergarten"/>
              <a:cs typeface="KG Miss Kindergarten"/>
            </a:endParaRPr>
          </a:p>
          <a:p>
            <a:pPr algn="ctr"/>
            <a:r>
              <a:rPr lang="en-US" sz="1600" dirty="0" smtClean="0">
                <a:solidFill>
                  <a:srgbClr val="FFC000"/>
                </a:solidFill>
                <a:latin typeface="KG Miss Kindergarten"/>
                <a:cs typeface="KG Miss Kindergarten"/>
              </a:rPr>
              <a:t>Thursdays = Media (Library)</a:t>
            </a:r>
            <a:endParaRPr lang="en-US" sz="1600" dirty="0">
              <a:solidFill>
                <a:srgbClr val="FFC000"/>
              </a:solidFill>
              <a:latin typeface="KG Miss Kindergarten"/>
              <a:cs typeface="KG Miss Kindergarten"/>
            </a:endParaRPr>
          </a:p>
          <a:p>
            <a:pPr algn="ctr"/>
            <a:endParaRPr lang="en-US" sz="1600" dirty="0" smtClean="0">
              <a:solidFill>
                <a:srgbClr val="00B050"/>
              </a:solidFill>
              <a:latin typeface="KG Miss Kindergarten"/>
              <a:cs typeface="KG Miss Kindergarten"/>
            </a:endParaRPr>
          </a:p>
          <a:p>
            <a:pPr algn="ctr"/>
            <a:r>
              <a:rPr lang="en-US" sz="1600" dirty="0" smtClean="0">
                <a:solidFill>
                  <a:srgbClr val="00B050"/>
                </a:solidFill>
                <a:latin typeface="KG Miss Kindergarten"/>
                <a:cs typeface="KG Miss Kindergarten"/>
              </a:rPr>
              <a:t>Fridays </a:t>
            </a:r>
            <a:r>
              <a:rPr lang="en-US" sz="1600" smtClean="0">
                <a:solidFill>
                  <a:srgbClr val="00B050"/>
                </a:solidFill>
                <a:latin typeface="KG Miss Kindergarten"/>
                <a:cs typeface="KG Miss Kindergarten"/>
              </a:rPr>
              <a:t>= Art</a:t>
            </a:r>
            <a:endParaRPr lang="en-US" sz="1600" dirty="0">
              <a:solidFill>
                <a:srgbClr val="00B050"/>
              </a:solidFill>
              <a:latin typeface="KG Miss Kindergarten"/>
              <a:cs typeface="KG Miss Kindergarten"/>
            </a:endParaRPr>
          </a:p>
          <a:p>
            <a:pPr algn="ctr"/>
            <a:endParaRPr lang="en-US" dirty="0"/>
          </a:p>
        </p:txBody>
      </p:sp>
      <p:pic>
        <p:nvPicPr>
          <p:cNvPr id="13" name="Picture 12" descr="Arrows 2.png"/>
          <p:cNvPicPr>
            <a:picLocks/>
          </p:cNvPicPr>
          <p:nvPr/>
        </p:nvPicPr>
        <p:blipFill>
          <a:blip r:embed="rId4">
            <a:extLst>
              <a:ext uri="{28A0092B-C50C-407E-A947-70E740481C1C}">
                <a14:useLocalDpi xmlns:a14="http://schemas.microsoft.com/office/drawing/2010/main" val="0"/>
              </a:ext>
            </a:extLst>
          </a:blip>
          <a:stretch>
            <a:fillRect/>
          </a:stretch>
        </p:blipFill>
        <p:spPr>
          <a:xfrm>
            <a:off x="133696" y="7363898"/>
            <a:ext cx="3154680" cy="266701"/>
          </a:xfrm>
          <a:prstGeom prst="rect">
            <a:avLst/>
          </a:prstGeom>
        </p:spPr>
      </p:pic>
      <p:sp>
        <p:nvSpPr>
          <p:cNvPr id="15" name="TextBox 14"/>
          <p:cNvSpPr txBox="1"/>
          <p:nvPr/>
        </p:nvSpPr>
        <p:spPr>
          <a:xfrm>
            <a:off x="7138154" y="1012301"/>
            <a:ext cx="2621526" cy="1569660"/>
          </a:xfrm>
          <a:prstGeom prst="rect">
            <a:avLst/>
          </a:prstGeom>
          <a:noFill/>
        </p:spPr>
        <p:txBody>
          <a:bodyPr wrap="square" rtlCol="0">
            <a:spAutoFit/>
          </a:bodyPr>
          <a:lstStyle/>
          <a:p>
            <a:pPr algn="ctr"/>
            <a:r>
              <a:rPr lang="en-US" sz="3200" dirty="0" smtClean="0">
                <a:solidFill>
                  <a:schemeClr val="bg1"/>
                </a:solidFill>
                <a:latin typeface="KG Ten Thousand Reasons Alt"/>
                <a:cs typeface="KG Ten Thousand Reasons Alt"/>
              </a:rPr>
              <a:t>Welcome</a:t>
            </a:r>
          </a:p>
          <a:p>
            <a:pPr algn="ctr"/>
            <a:r>
              <a:rPr lang="en-US" sz="3200" dirty="0" smtClean="0">
                <a:solidFill>
                  <a:schemeClr val="bg1"/>
                </a:solidFill>
                <a:latin typeface="KG Ten Thousand Reasons Alt"/>
                <a:cs typeface="KG Ten Thousand Reasons Alt"/>
              </a:rPr>
              <a:t>to</a:t>
            </a:r>
          </a:p>
          <a:p>
            <a:pPr algn="ctr"/>
            <a:r>
              <a:rPr lang="en-US" sz="3200" dirty="0" smtClean="0">
                <a:solidFill>
                  <a:schemeClr val="bg1"/>
                </a:solidFill>
                <a:latin typeface="KG Ten Thousand Reasons Alt"/>
                <a:cs typeface="KG Ten Thousand Reasons Alt"/>
              </a:rPr>
              <a:t>1st Grade!</a:t>
            </a:r>
            <a:endParaRPr lang="en-US" sz="3200" dirty="0">
              <a:solidFill>
                <a:schemeClr val="bg1"/>
              </a:solidFill>
              <a:latin typeface="KG Ten Thousand Reasons Alt"/>
              <a:cs typeface="KG Ten Thousand Reasons Alt"/>
            </a:endParaRPr>
          </a:p>
        </p:txBody>
      </p:sp>
      <p:sp>
        <p:nvSpPr>
          <p:cNvPr id="16" name="TextBox 15"/>
          <p:cNvSpPr txBox="1"/>
          <p:nvPr/>
        </p:nvSpPr>
        <p:spPr>
          <a:xfrm>
            <a:off x="7380003" y="2969809"/>
            <a:ext cx="2129354" cy="1508105"/>
          </a:xfrm>
          <a:prstGeom prst="rect">
            <a:avLst/>
          </a:prstGeom>
          <a:noFill/>
        </p:spPr>
        <p:txBody>
          <a:bodyPr wrap="square" rtlCol="0">
            <a:spAutoFit/>
          </a:bodyPr>
          <a:lstStyle/>
          <a:p>
            <a:pPr algn="ctr"/>
            <a:r>
              <a:rPr lang="en-US" sz="1700" dirty="0" smtClean="0">
                <a:solidFill>
                  <a:srgbClr val="FFFFFF"/>
                </a:solidFill>
                <a:latin typeface="KG Miss Kindergarten"/>
                <a:cs typeface="KG Miss Kindergarten"/>
              </a:rPr>
              <a:t>Green Elementary</a:t>
            </a:r>
          </a:p>
          <a:p>
            <a:pPr algn="ctr"/>
            <a:r>
              <a:rPr lang="en-US" sz="1500" dirty="0" smtClean="0">
                <a:solidFill>
                  <a:srgbClr val="FFFFFF"/>
                </a:solidFill>
                <a:latin typeface="KG Miss Kindergarten"/>
                <a:cs typeface="KG Miss Kindergarten"/>
              </a:rPr>
              <a:t>200 </a:t>
            </a:r>
            <a:r>
              <a:rPr lang="en-US" sz="1500" dirty="0" err="1" smtClean="0">
                <a:solidFill>
                  <a:srgbClr val="FFFFFF"/>
                </a:solidFill>
                <a:latin typeface="KG Miss Kindergarten"/>
                <a:cs typeface="KG Miss Kindergarten"/>
              </a:rPr>
              <a:t>Smithie</a:t>
            </a:r>
            <a:r>
              <a:rPr lang="en-US" sz="1500" dirty="0" smtClean="0">
                <a:solidFill>
                  <a:srgbClr val="FFFFFF"/>
                </a:solidFill>
                <a:latin typeface="KG Miss Kindergarten"/>
                <a:cs typeface="KG Miss Kindergarten"/>
              </a:rPr>
              <a:t> Drive</a:t>
            </a:r>
          </a:p>
          <a:p>
            <a:pPr algn="ctr"/>
            <a:r>
              <a:rPr lang="en-US" sz="1500" dirty="0" smtClean="0">
                <a:solidFill>
                  <a:srgbClr val="FFFFFF"/>
                </a:solidFill>
                <a:latin typeface="KG Miss Kindergarten"/>
                <a:cs typeface="KG Miss Kindergarten"/>
              </a:rPr>
              <a:t>Smithville, Ohio</a:t>
            </a:r>
          </a:p>
          <a:p>
            <a:pPr algn="ctr"/>
            <a:r>
              <a:rPr lang="en-US" sz="1500" dirty="0" smtClean="0">
                <a:solidFill>
                  <a:srgbClr val="FFFFFF"/>
                </a:solidFill>
                <a:latin typeface="KG Miss Kindergarten"/>
                <a:cs typeface="KG Miss Kindergarten"/>
              </a:rPr>
              <a:t>44677</a:t>
            </a:r>
          </a:p>
          <a:p>
            <a:pPr algn="ctr"/>
            <a:endParaRPr lang="en-US" sz="1500" dirty="0">
              <a:solidFill>
                <a:srgbClr val="FFFFFF"/>
              </a:solidFill>
              <a:latin typeface="KG Miss Kindergarten"/>
              <a:cs typeface="KG Miss Kindergarten"/>
            </a:endParaRPr>
          </a:p>
          <a:p>
            <a:pPr algn="ctr"/>
            <a:r>
              <a:rPr lang="en-US" sz="1500" dirty="0" smtClean="0">
                <a:solidFill>
                  <a:srgbClr val="FFFFFF"/>
                </a:solidFill>
                <a:latin typeface="KG Miss Kindergarten"/>
                <a:cs typeface="KG Miss Kindergarten"/>
              </a:rPr>
              <a:t>(330) 669-3501</a:t>
            </a:r>
            <a:endParaRPr lang="en-US" sz="1500" dirty="0">
              <a:solidFill>
                <a:srgbClr val="FFFFFF"/>
              </a:solidFill>
              <a:latin typeface="KG Miss Kindergarten"/>
              <a:cs typeface="KG Miss Kindergarten"/>
            </a:endParaRPr>
          </a:p>
        </p:txBody>
      </p:sp>
      <p:sp>
        <p:nvSpPr>
          <p:cNvPr id="17" name="TextBox 16"/>
          <p:cNvSpPr txBox="1"/>
          <p:nvPr/>
        </p:nvSpPr>
        <p:spPr>
          <a:xfrm>
            <a:off x="7405552" y="4517737"/>
            <a:ext cx="2129354" cy="1077218"/>
          </a:xfrm>
          <a:prstGeom prst="rect">
            <a:avLst/>
          </a:prstGeom>
          <a:noFill/>
        </p:spPr>
        <p:txBody>
          <a:bodyPr wrap="square" rtlCol="0">
            <a:spAutoFit/>
          </a:bodyPr>
          <a:lstStyle/>
          <a:p>
            <a:pPr algn="ctr"/>
            <a:r>
              <a:rPr lang="en-US" sz="3200" dirty="0" smtClean="0">
                <a:solidFill>
                  <a:srgbClr val="FFFFFF"/>
                </a:solidFill>
                <a:latin typeface="KG One Thing"/>
                <a:cs typeface="KG One Thing"/>
              </a:rPr>
              <a:t>Mrs. </a:t>
            </a:r>
            <a:r>
              <a:rPr lang="en-US" sz="3200" dirty="0" err="1" smtClean="0">
                <a:solidFill>
                  <a:srgbClr val="FFFFFF"/>
                </a:solidFill>
                <a:latin typeface="KG One Thing"/>
                <a:cs typeface="KG One Thing"/>
              </a:rPr>
              <a:t>Brookover</a:t>
            </a:r>
            <a:endParaRPr lang="en-US" sz="3200" dirty="0">
              <a:solidFill>
                <a:srgbClr val="FFFFFF"/>
              </a:solidFill>
              <a:latin typeface="KG One Thing"/>
              <a:cs typeface="KG One Thing"/>
            </a:endParaRPr>
          </a:p>
        </p:txBody>
      </p:sp>
      <p:sp>
        <p:nvSpPr>
          <p:cNvPr id="18" name="TextBox 17"/>
          <p:cNvSpPr txBox="1"/>
          <p:nvPr/>
        </p:nvSpPr>
        <p:spPr>
          <a:xfrm>
            <a:off x="7562845" y="5640769"/>
            <a:ext cx="1737106" cy="830997"/>
          </a:xfrm>
          <a:prstGeom prst="rect">
            <a:avLst/>
          </a:prstGeom>
          <a:noFill/>
        </p:spPr>
        <p:txBody>
          <a:bodyPr wrap="square" rtlCol="0">
            <a:spAutoFit/>
          </a:bodyPr>
          <a:lstStyle/>
          <a:p>
            <a:pPr algn="ctr"/>
            <a:r>
              <a:rPr lang="en-US" sz="2400" dirty="0" smtClean="0">
                <a:solidFill>
                  <a:srgbClr val="FFFFFF"/>
                </a:solidFill>
                <a:latin typeface="KG Ten Thousand Reasons"/>
                <a:cs typeface="KG Ten Thousand Reasons"/>
              </a:rPr>
              <a:t>Room A100</a:t>
            </a:r>
            <a:endParaRPr lang="en-US" sz="2400" dirty="0">
              <a:solidFill>
                <a:srgbClr val="FFFFFF"/>
              </a:solidFill>
              <a:latin typeface="KG Ten Thousand Reasons"/>
              <a:cs typeface="KG Ten Thousand Reasons"/>
            </a:endParaRPr>
          </a:p>
        </p:txBody>
      </p:sp>
      <p:sp>
        <p:nvSpPr>
          <p:cNvPr id="19" name="TextBox 18"/>
          <p:cNvSpPr txBox="1"/>
          <p:nvPr/>
        </p:nvSpPr>
        <p:spPr>
          <a:xfrm>
            <a:off x="7088017" y="6411308"/>
            <a:ext cx="2764425" cy="369332"/>
          </a:xfrm>
          <a:prstGeom prst="rect">
            <a:avLst/>
          </a:prstGeom>
          <a:noFill/>
        </p:spPr>
        <p:txBody>
          <a:bodyPr wrap="square" rtlCol="0">
            <a:spAutoFit/>
          </a:bodyPr>
          <a:lstStyle/>
          <a:p>
            <a:pPr algn="ctr"/>
            <a:r>
              <a:rPr lang="en-US" sz="1800" dirty="0" smtClean="0">
                <a:solidFill>
                  <a:srgbClr val="FFFFFF"/>
                </a:solidFill>
                <a:latin typeface="KG Miss Kindergarten"/>
                <a:cs typeface="KG Miss Kindergarten"/>
              </a:rPr>
              <a:t>gren_brookov@tccsa.net</a:t>
            </a:r>
            <a:endParaRPr lang="en-US" sz="1800" dirty="0">
              <a:solidFill>
                <a:srgbClr val="FFFFFF"/>
              </a:solidFill>
              <a:latin typeface="KG Miss Kindergarten"/>
              <a:cs typeface="KG Miss Kindergarten"/>
            </a:endParaRPr>
          </a:p>
        </p:txBody>
      </p:sp>
      <p:sp>
        <p:nvSpPr>
          <p:cNvPr id="21" name="TextBox 20"/>
          <p:cNvSpPr txBox="1"/>
          <p:nvPr/>
        </p:nvSpPr>
        <p:spPr>
          <a:xfrm>
            <a:off x="3771374" y="669587"/>
            <a:ext cx="2560655" cy="1846659"/>
          </a:xfrm>
          <a:prstGeom prst="rect">
            <a:avLst/>
          </a:prstGeom>
          <a:noFill/>
        </p:spPr>
        <p:txBody>
          <a:bodyPr wrap="square" rtlCol="0">
            <a:spAutoFit/>
          </a:bodyPr>
          <a:lstStyle/>
          <a:p>
            <a:pPr algn="ctr"/>
            <a:r>
              <a:rPr lang="en-US" sz="3800" dirty="0" smtClean="0">
                <a:solidFill>
                  <a:srgbClr val="FFFFFF"/>
                </a:solidFill>
                <a:latin typeface="KG One Thing"/>
                <a:cs typeface="KG One Thing"/>
              </a:rPr>
              <a:t>About </a:t>
            </a:r>
          </a:p>
          <a:p>
            <a:pPr algn="ctr"/>
            <a:r>
              <a:rPr lang="en-US" sz="3800" dirty="0" smtClean="0">
                <a:solidFill>
                  <a:srgbClr val="FFFFFF"/>
                </a:solidFill>
                <a:latin typeface="KG One Thing"/>
                <a:cs typeface="KG One Thing"/>
              </a:rPr>
              <a:t>Mrs. </a:t>
            </a:r>
            <a:r>
              <a:rPr lang="en-US" sz="3800" dirty="0" err="1" smtClean="0">
                <a:solidFill>
                  <a:srgbClr val="FFFFFF"/>
                </a:solidFill>
                <a:latin typeface="KG One Thing"/>
                <a:cs typeface="KG One Thing"/>
              </a:rPr>
              <a:t>Brookover</a:t>
            </a:r>
            <a:endParaRPr lang="en-US" sz="3800" dirty="0">
              <a:solidFill>
                <a:srgbClr val="FFFFFF"/>
              </a:solidFill>
              <a:latin typeface="KG One Thing"/>
              <a:cs typeface="KG One Thing"/>
            </a:endParaRPr>
          </a:p>
        </p:txBody>
      </p:sp>
      <p:sp>
        <p:nvSpPr>
          <p:cNvPr id="22" name="TextBox 21"/>
          <p:cNvSpPr txBox="1"/>
          <p:nvPr/>
        </p:nvSpPr>
        <p:spPr>
          <a:xfrm>
            <a:off x="3987024" y="2439650"/>
            <a:ext cx="2129354" cy="2677656"/>
          </a:xfrm>
          <a:prstGeom prst="rect">
            <a:avLst/>
          </a:prstGeom>
          <a:noFill/>
        </p:spPr>
        <p:txBody>
          <a:bodyPr wrap="square" rtlCol="0">
            <a:spAutoFit/>
          </a:bodyPr>
          <a:lstStyle/>
          <a:p>
            <a:pPr algn="ctr"/>
            <a:r>
              <a:rPr lang="en-US" sz="1400" dirty="0" smtClean="0">
                <a:solidFill>
                  <a:srgbClr val="FFFFFF"/>
                </a:solidFill>
                <a:latin typeface="KG Miss Kindergarten"/>
                <a:cs typeface="KG Miss Kindergarten"/>
              </a:rPr>
              <a:t>I have lived in Smithville my entire life. My husband, Tim and I went to school together at Green Local Schools. We’ve been married for 22 years and have three daughters. Skylar (19) works at a vet clinic in Wooster; Kenzie (17) is a senior; and Ashlyn (14) is a freshman.</a:t>
            </a:r>
          </a:p>
        </p:txBody>
      </p:sp>
      <p:sp>
        <p:nvSpPr>
          <p:cNvPr id="23" name="TextBox 22"/>
          <p:cNvSpPr txBox="1"/>
          <p:nvPr/>
        </p:nvSpPr>
        <p:spPr>
          <a:xfrm>
            <a:off x="3771374" y="5271437"/>
            <a:ext cx="2579335" cy="769441"/>
          </a:xfrm>
          <a:prstGeom prst="rect">
            <a:avLst/>
          </a:prstGeom>
          <a:noFill/>
        </p:spPr>
        <p:txBody>
          <a:bodyPr wrap="square" rtlCol="0">
            <a:spAutoFit/>
          </a:bodyPr>
          <a:lstStyle/>
          <a:p>
            <a:pPr algn="ctr"/>
            <a:r>
              <a:rPr lang="en-US" sz="2600" dirty="0" smtClean="0">
                <a:solidFill>
                  <a:srgbClr val="FFFFFF"/>
                </a:solidFill>
                <a:latin typeface="KG One Thing"/>
                <a:cs typeface="KG One Thing"/>
              </a:rPr>
              <a:t>School Hours</a:t>
            </a:r>
          </a:p>
          <a:p>
            <a:pPr algn="ctr"/>
            <a:r>
              <a:rPr lang="en-US" sz="1800" dirty="0" smtClean="0">
                <a:solidFill>
                  <a:srgbClr val="FFFFFF"/>
                </a:solidFill>
                <a:latin typeface="KG Miss Kindergarten"/>
                <a:cs typeface="KG Miss Kindergarten"/>
              </a:rPr>
              <a:t>8:40-3:20</a:t>
            </a:r>
            <a:endParaRPr lang="en-US" sz="1800" dirty="0">
              <a:solidFill>
                <a:srgbClr val="FFFFFF"/>
              </a:solidFill>
              <a:latin typeface="KG Miss Kindergarten"/>
              <a:cs typeface="KG Miss Kindergarten"/>
            </a:endParaRPr>
          </a:p>
        </p:txBody>
      </p:sp>
      <p:sp>
        <p:nvSpPr>
          <p:cNvPr id="24" name="TextBox 23"/>
          <p:cNvSpPr txBox="1"/>
          <p:nvPr/>
        </p:nvSpPr>
        <p:spPr>
          <a:xfrm>
            <a:off x="3752695" y="6072754"/>
            <a:ext cx="2579335" cy="707886"/>
          </a:xfrm>
          <a:prstGeom prst="rect">
            <a:avLst/>
          </a:prstGeom>
          <a:noFill/>
        </p:spPr>
        <p:txBody>
          <a:bodyPr wrap="square" rtlCol="0">
            <a:spAutoFit/>
          </a:bodyPr>
          <a:lstStyle/>
          <a:p>
            <a:pPr algn="ctr"/>
            <a:r>
              <a:rPr lang="en-US" sz="2600" dirty="0" smtClean="0">
                <a:solidFill>
                  <a:srgbClr val="FFFFFF"/>
                </a:solidFill>
                <a:latin typeface="KG One Thing"/>
                <a:cs typeface="KG One Thing"/>
              </a:rPr>
              <a:t>School Website</a:t>
            </a:r>
          </a:p>
          <a:p>
            <a:pPr algn="ctr"/>
            <a:r>
              <a:rPr lang="en-US" sz="1400" dirty="0" smtClean="0">
                <a:solidFill>
                  <a:srgbClr val="FFFFFF"/>
                </a:solidFill>
                <a:latin typeface="KG Miss Kindergarten"/>
                <a:cs typeface="KG Miss Kindergarten"/>
              </a:rPr>
              <a:t>www.green-local.org</a:t>
            </a:r>
            <a:endParaRPr lang="en-US" sz="1400" dirty="0">
              <a:solidFill>
                <a:srgbClr val="FFFFFF"/>
              </a:solidFill>
              <a:latin typeface="KG Miss Kindergarten"/>
              <a:cs typeface="KG Miss Kindergarten"/>
            </a:endParaRPr>
          </a:p>
        </p:txBody>
      </p:sp>
    </p:spTree>
    <p:extLst>
      <p:ext uri="{BB962C8B-B14F-4D97-AF65-F5344CB8AC3E}">
        <p14:creationId xmlns:p14="http://schemas.microsoft.com/office/powerpoint/2010/main" val="3514983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9688" y="593725"/>
            <a:ext cx="7753350" cy="418576"/>
          </a:xfrm>
          <a:prstGeom prst="rect">
            <a:avLst/>
          </a:prstGeom>
          <a:noFill/>
        </p:spPr>
        <p:txBody>
          <a:bodyPr wrap="square" lIns="101882" tIns="50941" rIns="101882" bIns="50941" rtlCol="0">
            <a:spAutoFit/>
          </a:bodyPr>
          <a:lstStyle/>
          <a:p>
            <a:endParaRPr lang="en-US" dirty="0">
              <a:latin typeface="Janda Safe and Sound"/>
              <a:cs typeface="Janda Safe and Sound"/>
            </a:endParaRPr>
          </a:p>
        </p:txBody>
      </p:sp>
      <p:sp>
        <p:nvSpPr>
          <p:cNvPr id="2" name="Rectangle 1"/>
          <p:cNvSpPr/>
          <p:nvPr/>
        </p:nvSpPr>
        <p:spPr>
          <a:xfrm>
            <a:off x="16712" y="0"/>
            <a:ext cx="3346704" cy="7772400"/>
          </a:xfrm>
          <a:prstGeom prst="rect">
            <a:avLst/>
          </a:prstGeom>
          <a:noFill/>
          <a:ln>
            <a:solidFill>
              <a:schemeClr val="bg1">
                <a:lumMod val="9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17896" y="-12848"/>
            <a:ext cx="3346704" cy="7772400"/>
          </a:xfrm>
          <a:prstGeom prst="rect">
            <a:avLst/>
          </a:prstGeom>
          <a:noFill/>
          <a:ln>
            <a:solidFill>
              <a:schemeClr val="bg1">
                <a:lumMod val="9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rrows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18" y="116660"/>
            <a:ext cx="9709542" cy="838200"/>
          </a:xfrm>
          <a:prstGeom prst="rect">
            <a:avLst/>
          </a:prstGeom>
        </p:spPr>
      </p:pic>
      <p:sp>
        <p:nvSpPr>
          <p:cNvPr id="7" name="TextBox 6"/>
          <p:cNvSpPr txBox="1"/>
          <p:nvPr/>
        </p:nvSpPr>
        <p:spPr>
          <a:xfrm>
            <a:off x="635071" y="46232"/>
            <a:ext cx="8427967" cy="830997"/>
          </a:xfrm>
          <a:prstGeom prst="rect">
            <a:avLst/>
          </a:prstGeom>
          <a:noFill/>
        </p:spPr>
        <p:txBody>
          <a:bodyPr wrap="square" rtlCol="0">
            <a:spAutoFit/>
          </a:bodyPr>
          <a:lstStyle/>
          <a:p>
            <a:pPr algn="ctr"/>
            <a:r>
              <a:rPr lang="en-US" sz="4800" b="1" spc="300" dirty="0" smtClean="0">
                <a:effectLst>
                  <a:outerShdw blurRad="50800" dist="38100" dir="2700000" algn="tl" rotWithShape="0">
                    <a:schemeClr val="bg1">
                      <a:alpha val="29000"/>
                    </a:schemeClr>
                  </a:outerShdw>
                </a:effectLst>
                <a:latin typeface="KG One Thing"/>
                <a:cs typeface="KG One Thing"/>
              </a:rPr>
              <a:t>Welcome to First Grade!</a:t>
            </a:r>
            <a:endParaRPr lang="en-US" sz="4800" b="1" spc="300" dirty="0">
              <a:effectLst>
                <a:outerShdw blurRad="50800" dist="38100" dir="2700000" algn="tl" rotWithShape="0">
                  <a:schemeClr val="bg1">
                    <a:alpha val="29000"/>
                  </a:schemeClr>
                </a:outerShdw>
              </a:effectLst>
              <a:latin typeface="KG One Thing"/>
              <a:cs typeface="KG One Thing"/>
            </a:endParaRPr>
          </a:p>
        </p:txBody>
      </p:sp>
      <p:sp>
        <p:nvSpPr>
          <p:cNvPr id="8" name="TextBox 7"/>
          <p:cNvSpPr txBox="1"/>
          <p:nvPr/>
        </p:nvSpPr>
        <p:spPr>
          <a:xfrm>
            <a:off x="77378" y="874557"/>
            <a:ext cx="3225372" cy="2123658"/>
          </a:xfrm>
          <a:prstGeom prst="rect">
            <a:avLst/>
          </a:prstGeom>
          <a:noFill/>
        </p:spPr>
        <p:txBody>
          <a:bodyPr wrap="square" rtlCol="0">
            <a:spAutoFit/>
          </a:bodyPr>
          <a:lstStyle/>
          <a:p>
            <a:pPr algn="ctr"/>
            <a:r>
              <a:rPr lang="en-US" dirty="0" smtClean="0">
                <a:solidFill>
                  <a:srgbClr val="4C9B94"/>
                </a:solidFill>
                <a:latin typeface="KG Ten Thousand Reasons Alt"/>
                <a:cs typeface="KG Ten Thousand Reasons Alt"/>
              </a:rPr>
              <a:t>Attendance</a:t>
            </a:r>
          </a:p>
          <a:p>
            <a:pPr algn="ctr"/>
            <a:r>
              <a:rPr lang="en-US" sz="1600" dirty="0" smtClean="0">
                <a:latin typeface="KG Miss Kindergarten"/>
                <a:cs typeface="KG Miss Kindergarten"/>
              </a:rPr>
              <a:t>It is important for your child to attend school regularly. If she/he has to miss, please call the office in the morning to report the absence. Also remember to send </a:t>
            </a:r>
            <a:r>
              <a:rPr lang="en-US" sz="1600" smtClean="0">
                <a:latin typeface="KG Miss Kindergarten"/>
                <a:cs typeface="KG Miss Kindergarten"/>
              </a:rPr>
              <a:t>in a note </a:t>
            </a:r>
            <a:r>
              <a:rPr lang="en-US" sz="1600" dirty="0" smtClean="0">
                <a:latin typeface="KG Miss Kindergarten"/>
                <a:cs typeface="KG Miss Kindergarten"/>
              </a:rPr>
              <a:t>upon return according to state law.  </a:t>
            </a:r>
            <a:endParaRPr lang="en-US" sz="1600" dirty="0">
              <a:latin typeface="KG Miss Kindergarten"/>
              <a:cs typeface="KG Miss Kindergarten"/>
            </a:endParaRPr>
          </a:p>
        </p:txBody>
      </p:sp>
      <p:sp>
        <p:nvSpPr>
          <p:cNvPr id="9" name="TextBox 8"/>
          <p:cNvSpPr txBox="1"/>
          <p:nvPr/>
        </p:nvSpPr>
        <p:spPr>
          <a:xfrm>
            <a:off x="16712" y="3184808"/>
            <a:ext cx="3225372" cy="4339650"/>
          </a:xfrm>
          <a:prstGeom prst="rect">
            <a:avLst/>
          </a:prstGeom>
          <a:noFill/>
        </p:spPr>
        <p:txBody>
          <a:bodyPr wrap="square" rtlCol="0">
            <a:spAutoFit/>
          </a:bodyPr>
          <a:lstStyle/>
          <a:p>
            <a:pPr algn="ctr"/>
            <a:r>
              <a:rPr lang="en-US" dirty="0" smtClean="0">
                <a:solidFill>
                  <a:srgbClr val="BE0E41"/>
                </a:solidFill>
                <a:latin typeface="KG Ten Thousand Reasons Alt"/>
                <a:cs typeface="KG Ten Thousand Reasons Alt"/>
              </a:rPr>
              <a:t>Behavior Expectations</a:t>
            </a:r>
          </a:p>
          <a:p>
            <a:pPr algn="ctr"/>
            <a:r>
              <a:rPr lang="en-US" sz="1600" dirty="0" smtClean="0">
                <a:latin typeface="KG Miss Kindergarten"/>
                <a:cs typeface="KG Miss Kindergarten"/>
              </a:rPr>
              <a:t>We have a school-wide behavior program which means the whole school follows the same rules. If a rule is broken, students receive a blue tally. Positive behavior results in earning a green tally. I try not to give verbal warnings instead using the tallies to reward or change behaviors. Check the take-home folder each day to monitor behavior. I will be in contact if your child’s behavior is impeding the learning of him/herself and/or other students. We will work together to remedy the situation.  </a:t>
            </a:r>
            <a:endParaRPr lang="en-US" sz="1600" dirty="0">
              <a:latin typeface="KG Miss Kindergarten"/>
              <a:cs typeface="KG Miss Kindergarten"/>
            </a:endParaRPr>
          </a:p>
        </p:txBody>
      </p:sp>
      <p:sp>
        <p:nvSpPr>
          <p:cNvPr id="10" name="TextBox 9"/>
          <p:cNvSpPr txBox="1"/>
          <p:nvPr/>
        </p:nvSpPr>
        <p:spPr>
          <a:xfrm>
            <a:off x="135584" y="6782728"/>
            <a:ext cx="3227832" cy="877163"/>
          </a:xfrm>
          <a:prstGeom prst="rect">
            <a:avLst/>
          </a:prstGeom>
          <a:noFill/>
        </p:spPr>
        <p:txBody>
          <a:bodyPr wrap="square" rtlCol="0">
            <a:spAutoFit/>
          </a:bodyPr>
          <a:lstStyle/>
          <a:p>
            <a:pPr algn="ctr"/>
            <a:endParaRPr lang="en-US" dirty="0" smtClean="0">
              <a:solidFill>
                <a:srgbClr val="9FBC34"/>
              </a:solidFill>
              <a:latin typeface="KG Ten Thousand Reasons Alt"/>
              <a:cs typeface="KG Ten Thousand Reasons Alt"/>
            </a:endParaRPr>
          </a:p>
          <a:p>
            <a:pPr algn="ctr"/>
            <a:endParaRPr lang="en-US" sz="1600" dirty="0" smtClean="0">
              <a:latin typeface="KG Miss Kindergarten"/>
              <a:cs typeface="KG Miss Kindergarten"/>
            </a:endParaRPr>
          </a:p>
          <a:p>
            <a:pPr algn="ctr"/>
            <a:r>
              <a:rPr lang="en-US" sz="1500" dirty="0" smtClean="0">
                <a:latin typeface="KG Miss Kindergarten"/>
                <a:cs typeface="KG Miss Kindergarten"/>
              </a:rPr>
              <a:t> </a:t>
            </a:r>
            <a:endParaRPr lang="en-US" sz="1500" dirty="0">
              <a:latin typeface="KG Miss Kindergarten"/>
              <a:cs typeface="KG Miss Kindergarten"/>
            </a:endParaRPr>
          </a:p>
        </p:txBody>
      </p:sp>
      <p:sp>
        <p:nvSpPr>
          <p:cNvPr id="11" name="TextBox 10"/>
          <p:cNvSpPr txBox="1"/>
          <p:nvPr/>
        </p:nvSpPr>
        <p:spPr>
          <a:xfrm>
            <a:off x="3442626" y="998690"/>
            <a:ext cx="3210654" cy="2492990"/>
          </a:xfrm>
          <a:prstGeom prst="rect">
            <a:avLst/>
          </a:prstGeom>
          <a:noFill/>
        </p:spPr>
        <p:txBody>
          <a:bodyPr wrap="square" rtlCol="0">
            <a:spAutoFit/>
          </a:bodyPr>
          <a:lstStyle/>
          <a:p>
            <a:pPr algn="ctr"/>
            <a:r>
              <a:rPr lang="en-US" dirty="0" smtClean="0">
                <a:solidFill>
                  <a:srgbClr val="4C9B94"/>
                </a:solidFill>
                <a:latin typeface="KG Ten Thousand Reasons Alt"/>
                <a:cs typeface="KG Ten Thousand Reasons Alt"/>
              </a:rPr>
              <a:t>Homework</a:t>
            </a:r>
          </a:p>
          <a:p>
            <a:pPr algn="ctr"/>
            <a:r>
              <a:rPr lang="en-US" sz="1500" dirty="0" smtClean="0">
                <a:latin typeface="KG Miss Kindergarten"/>
                <a:cs typeface="KG Miss Kindergarten"/>
              </a:rPr>
              <a:t>We won’t start the year with much homework. When we get homework, typically, you will get it on the first day of the school week and it will be due on the last day of that week. This should help get the homework done even with busy schedules.</a:t>
            </a:r>
            <a:endParaRPr lang="en-US" sz="1400" dirty="0" smtClean="0">
              <a:latin typeface="KG Miss Kindergarten"/>
              <a:cs typeface="KG Miss Kindergarten"/>
            </a:endParaRPr>
          </a:p>
          <a:p>
            <a:pPr algn="ctr"/>
            <a:r>
              <a:rPr lang="en-US" sz="1600" dirty="0" smtClean="0">
                <a:latin typeface="KG Miss Kindergarten"/>
                <a:cs typeface="KG Miss Kindergarten"/>
              </a:rPr>
              <a:t>Read 10+ minutes every night.</a:t>
            </a:r>
            <a:endParaRPr lang="en-US" sz="1600" dirty="0">
              <a:latin typeface="KG Miss Kindergarten"/>
              <a:cs typeface="KG Miss Kindergarten"/>
            </a:endParaRPr>
          </a:p>
        </p:txBody>
      </p:sp>
      <p:sp>
        <p:nvSpPr>
          <p:cNvPr id="12" name="TextBox 11"/>
          <p:cNvSpPr txBox="1"/>
          <p:nvPr/>
        </p:nvSpPr>
        <p:spPr>
          <a:xfrm>
            <a:off x="3459338" y="3611553"/>
            <a:ext cx="3210654" cy="3847207"/>
          </a:xfrm>
          <a:prstGeom prst="rect">
            <a:avLst/>
          </a:prstGeom>
          <a:noFill/>
        </p:spPr>
        <p:txBody>
          <a:bodyPr wrap="square" rtlCol="0">
            <a:spAutoFit/>
          </a:bodyPr>
          <a:lstStyle/>
          <a:p>
            <a:pPr algn="ctr"/>
            <a:r>
              <a:rPr lang="en-US" dirty="0" smtClean="0">
                <a:solidFill>
                  <a:srgbClr val="BE0E41"/>
                </a:solidFill>
                <a:latin typeface="KG Ten Thousand Reasons Alt"/>
                <a:cs typeface="KG Ten Thousand Reasons Alt"/>
              </a:rPr>
              <a:t>Snack</a:t>
            </a:r>
          </a:p>
          <a:p>
            <a:pPr algn="ctr"/>
            <a:r>
              <a:rPr lang="en-US" sz="1600" dirty="0" smtClean="0">
                <a:latin typeface="KG Ten Thousand Reasons Alt"/>
                <a:cs typeface="KG Miss Kindergarten"/>
              </a:rPr>
              <a:t>Your child may pack ONE snack to eat at a designated snack time. Please pack something easy for the child to open and eat. We will be working while snacking, so messy items cause a lot of time off task and often result in cleaning rather than learning. We have a drinking fountain in our classroom, but if you must send a drink, it is plain water only. Children can pack any drink in their lunch, but only water in the classroom.</a:t>
            </a:r>
            <a:r>
              <a:rPr lang="en-US" sz="1600" dirty="0" smtClean="0">
                <a:latin typeface="KG Miss Kindergarten"/>
                <a:cs typeface="KG Miss Kindergarten"/>
              </a:rPr>
              <a:t>   </a:t>
            </a:r>
            <a:endParaRPr lang="en-US" sz="1600" dirty="0">
              <a:latin typeface="KG Miss Kindergarten"/>
              <a:cs typeface="KG Miss Kindergarten"/>
            </a:endParaRPr>
          </a:p>
        </p:txBody>
      </p:sp>
      <p:sp>
        <p:nvSpPr>
          <p:cNvPr id="14" name="TextBox 13"/>
          <p:cNvSpPr txBox="1"/>
          <p:nvPr/>
        </p:nvSpPr>
        <p:spPr>
          <a:xfrm>
            <a:off x="6786976" y="978881"/>
            <a:ext cx="3227832" cy="569387"/>
          </a:xfrm>
          <a:prstGeom prst="rect">
            <a:avLst/>
          </a:prstGeom>
          <a:noFill/>
        </p:spPr>
        <p:txBody>
          <a:bodyPr wrap="square" rtlCol="0">
            <a:spAutoFit/>
          </a:bodyPr>
          <a:lstStyle/>
          <a:p>
            <a:pPr algn="ctr"/>
            <a:endParaRPr lang="en-US" sz="1500" dirty="0" smtClean="0">
              <a:latin typeface="KG Miss Kindergarten"/>
              <a:cs typeface="KG Miss Kindergarten"/>
            </a:endParaRPr>
          </a:p>
          <a:p>
            <a:pPr algn="ctr"/>
            <a:endParaRPr lang="en-US" sz="1600" dirty="0">
              <a:latin typeface="KG Miss Kindergarten"/>
              <a:cs typeface="KG Miss Kindergarten"/>
            </a:endParaRPr>
          </a:p>
        </p:txBody>
      </p:sp>
      <p:sp>
        <p:nvSpPr>
          <p:cNvPr id="15" name="TextBox 14"/>
          <p:cNvSpPr txBox="1"/>
          <p:nvPr/>
        </p:nvSpPr>
        <p:spPr>
          <a:xfrm>
            <a:off x="6830568" y="954860"/>
            <a:ext cx="3227832" cy="6647974"/>
          </a:xfrm>
          <a:prstGeom prst="rect">
            <a:avLst/>
          </a:prstGeom>
          <a:noFill/>
        </p:spPr>
        <p:txBody>
          <a:bodyPr wrap="square" rtlCol="0">
            <a:spAutoFit/>
          </a:bodyPr>
          <a:lstStyle/>
          <a:p>
            <a:pPr algn="ctr"/>
            <a:r>
              <a:rPr lang="en-US" dirty="0" smtClean="0">
                <a:solidFill>
                  <a:srgbClr val="BE0E41"/>
                </a:solidFill>
                <a:latin typeface="KG Ten Thousand Reasons Alt"/>
                <a:cs typeface="KG Ten Thousand Reasons Alt"/>
              </a:rPr>
              <a:t>Communication &amp; Involvement</a:t>
            </a:r>
          </a:p>
          <a:p>
            <a:pPr algn="ctr"/>
            <a:r>
              <a:rPr lang="en-US" sz="1400" dirty="0" smtClean="0">
                <a:latin typeface="KG Miss Kindergarten"/>
                <a:cs typeface="KG Miss Kindergarten"/>
              </a:rPr>
              <a:t>Please do not hesitate to send me a note, email, or call the school to talk to me about anything that I should be aware of concerning your child. I check my email multiple times a day, so it is the quickest way to communicate during the school day. We can also set up meetings outside of conference time to discuss your child’s progress.</a:t>
            </a:r>
          </a:p>
          <a:p>
            <a:pPr algn="ctr"/>
            <a:r>
              <a:rPr lang="en-US" sz="1400" dirty="0" smtClean="0">
                <a:latin typeface="KG Miss Kindergarten"/>
                <a:cs typeface="KG Miss Kindergarten"/>
              </a:rPr>
              <a:t>Check the take-home folder each day to see what we’re doing and how your child is performing.  </a:t>
            </a:r>
          </a:p>
          <a:p>
            <a:pPr algn="ctr"/>
            <a:r>
              <a:rPr lang="en-US" sz="1400" dirty="0" smtClean="0">
                <a:latin typeface="KG Miss Kindergarten"/>
                <a:cs typeface="KG Miss Kindergarten"/>
              </a:rPr>
              <a:t>We have a wonderful PTO! You can meet new people through this organization and find ways (big or small) to contribute to the school and organization. </a:t>
            </a:r>
          </a:p>
          <a:p>
            <a:pPr algn="ctr"/>
            <a:r>
              <a:rPr lang="en-US" sz="1400" dirty="0" smtClean="0">
                <a:latin typeface="KG Miss Kindergarten"/>
                <a:cs typeface="KG Miss Kindergarten"/>
              </a:rPr>
              <a:t>I love having volunteers in the classroom working with kids. Whether you have specific times you can help or a random day here and there, I would love to have your help. If you are not a board approved volunteer, I can help direct you to getting that done.  </a:t>
            </a:r>
          </a:p>
          <a:p>
            <a:pPr algn="ctr"/>
            <a:endParaRPr lang="en-US" sz="800" dirty="0">
              <a:latin typeface="KG Miss Kindergarten"/>
              <a:cs typeface="KG Miss Kindergarten"/>
            </a:endParaRPr>
          </a:p>
          <a:p>
            <a:pPr algn="ctr"/>
            <a:endParaRPr lang="en-US" sz="1400" dirty="0">
              <a:latin typeface="KG Miss Kindergarten"/>
              <a:cs typeface="KG Miss Kindergarten"/>
            </a:endParaRPr>
          </a:p>
        </p:txBody>
      </p:sp>
    </p:spTree>
    <p:extLst>
      <p:ext uri="{BB962C8B-B14F-4D97-AF65-F5344CB8AC3E}">
        <p14:creationId xmlns:p14="http://schemas.microsoft.com/office/powerpoint/2010/main" val="75307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571" y="112069"/>
            <a:ext cx="9283240" cy="1015663"/>
          </a:xfrm>
          <a:prstGeom prst="rect">
            <a:avLst/>
          </a:prstGeom>
          <a:noFill/>
        </p:spPr>
        <p:txBody>
          <a:bodyPr wrap="square" rtlCol="0">
            <a:spAutoFit/>
          </a:bodyPr>
          <a:lstStyle/>
          <a:p>
            <a:pPr algn="ctr"/>
            <a:r>
              <a:rPr lang="en-US" sz="6000" dirty="0" smtClean="0">
                <a:latin typeface="KG Ten Thousand Reasons Alt"/>
                <a:cs typeface="KG Ten Thousand Reasons Alt"/>
              </a:rPr>
              <a:t>Important</a:t>
            </a:r>
            <a:r>
              <a:rPr lang="en-US" sz="6000" dirty="0" smtClean="0">
                <a:latin typeface="KG One Thing"/>
                <a:cs typeface="KG One Thing"/>
              </a:rPr>
              <a:t> Information…</a:t>
            </a:r>
            <a:endParaRPr lang="en-US" sz="6000" dirty="0">
              <a:latin typeface="KG One Thing"/>
              <a:cs typeface="KG One Thing"/>
            </a:endParaRPr>
          </a:p>
        </p:txBody>
      </p:sp>
      <p:sp>
        <p:nvSpPr>
          <p:cNvPr id="5" name="TextBox 4"/>
          <p:cNvSpPr txBox="1"/>
          <p:nvPr/>
        </p:nvSpPr>
        <p:spPr>
          <a:xfrm>
            <a:off x="205464" y="1456887"/>
            <a:ext cx="9638133" cy="6078588"/>
          </a:xfrm>
          <a:prstGeom prst="rect">
            <a:avLst/>
          </a:prstGeom>
          <a:noFill/>
        </p:spPr>
        <p:txBody>
          <a:bodyPr wrap="square" rtlCol="0">
            <a:spAutoFit/>
          </a:bodyPr>
          <a:lstStyle/>
          <a:p>
            <a:pPr algn="ctr"/>
            <a:r>
              <a:rPr lang="en-US" sz="2100" dirty="0" smtClean="0">
                <a:latin typeface="KG Miss Kindergarten"/>
                <a:cs typeface="KG Miss Kindergarten"/>
              </a:rPr>
              <a:t>I used three unique fonts when creating this brochure.  </a:t>
            </a:r>
          </a:p>
          <a:p>
            <a:pPr algn="ctr"/>
            <a:r>
              <a:rPr lang="en-US" sz="2100" dirty="0" smtClean="0">
                <a:latin typeface="KG Miss Kindergarten"/>
                <a:cs typeface="KG Miss Kindergarten"/>
              </a:rPr>
              <a:t>Be sure to download and install these fonts BEFORE you begin editing.</a:t>
            </a:r>
          </a:p>
          <a:p>
            <a:pPr algn="ctr"/>
            <a:endParaRPr lang="en-US" sz="1000" dirty="0" smtClean="0">
              <a:latin typeface="KG Miss Kindergarten"/>
              <a:cs typeface="KG Miss Kindergarten"/>
            </a:endParaRPr>
          </a:p>
          <a:p>
            <a:pPr algn="ctr"/>
            <a:r>
              <a:rPr lang="en-US" sz="2400" dirty="0" smtClean="0">
                <a:latin typeface="KG Miss Kindergarten"/>
                <a:cs typeface="KG Miss Kindergarten"/>
              </a:rPr>
              <a:t>KG Ten Thousand Reasons Alt</a:t>
            </a:r>
          </a:p>
          <a:p>
            <a:pPr algn="ctr"/>
            <a:r>
              <a:rPr lang="en-US" sz="1400" dirty="0">
                <a:latin typeface="KG Miss Kindergarten"/>
                <a:cs typeface="KG Miss Kindergarten"/>
                <a:hlinkClick r:id="rId2"/>
              </a:rPr>
              <a:t>https://www.teacherspayteachers.com/Product/KG-Ten-Thousand-Reasons-Personal-Use-348709</a:t>
            </a:r>
            <a:endParaRPr lang="en-US" sz="1400" dirty="0" smtClean="0">
              <a:latin typeface="KG Miss Kindergarten"/>
              <a:cs typeface="KG Miss Kindergarten"/>
            </a:endParaRPr>
          </a:p>
          <a:p>
            <a:pPr algn="ctr"/>
            <a:r>
              <a:rPr lang="en-US" sz="2400" dirty="0" smtClean="0">
                <a:latin typeface="KG Miss Kindergarten"/>
                <a:cs typeface="KG Miss Kindergarten"/>
              </a:rPr>
              <a:t>KG Miss Kindergarten</a:t>
            </a:r>
          </a:p>
          <a:p>
            <a:pPr algn="ctr"/>
            <a:r>
              <a:rPr lang="en-US" sz="1400" dirty="0">
                <a:latin typeface="KG Miss Kindergarten"/>
                <a:cs typeface="KG Miss Kindergarten"/>
                <a:hlinkClick r:id="rId3"/>
              </a:rPr>
              <a:t>https://www.teacherspayteachers.com/Product/KG-Miss-Kindergarten-Font-Personal-Use-1310872</a:t>
            </a:r>
            <a:endParaRPr lang="en-US" sz="1400" dirty="0" smtClean="0">
              <a:latin typeface="KG Miss Kindergarten"/>
              <a:cs typeface="KG Miss Kindergarten"/>
            </a:endParaRPr>
          </a:p>
          <a:p>
            <a:pPr algn="ctr"/>
            <a:r>
              <a:rPr lang="en-US" sz="2400" dirty="0" smtClean="0">
                <a:latin typeface="KG Miss Kindergarten"/>
                <a:cs typeface="KG Miss Kindergarten"/>
              </a:rPr>
              <a:t>KG One Thing</a:t>
            </a:r>
          </a:p>
          <a:p>
            <a:pPr algn="ctr"/>
            <a:r>
              <a:rPr lang="en-US" sz="1600" dirty="0">
                <a:latin typeface="KG Miss Kindergarten"/>
                <a:cs typeface="KG Miss Kindergarten"/>
                <a:hlinkClick r:id="rId4"/>
              </a:rPr>
              <a:t>https://www.teacherspayteachers.com/Product/KG-One-Thing-Font-Personal-Use-348399</a:t>
            </a:r>
            <a:endParaRPr lang="en-US" sz="1600" dirty="0" smtClean="0">
              <a:latin typeface="KG Miss Kindergarten"/>
              <a:cs typeface="KG Miss Kindergarten"/>
            </a:endParaRPr>
          </a:p>
          <a:p>
            <a:pPr algn="ctr"/>
            <a:endParaRPr lang="en-US" sz="1000" dirty="0">
              <a:latin typeface="KG Miss Kindergarten"/>
              <a:cs typeface="KG Miss Kindergarten"/>
            </a:endParaRPr>
          </a:p>
          <a:p>
            <a:pPr algn="ctr"/>
            <a:r>
              <a:rPr lang="en-US" sz="1800" dirty="0" smtClean="0">
                <a:latin typeface="KG Miss Kindergarten"/>
                <a:cs typeface="KG Miss Kindergarten"/>
              </a:rPr>
              <a:t>You can easily swap or remove sections from this brochure.  Simply click in the text box and add or remove text.  You can move text boxes up and down using the arrow keys or your mouse.</a:t>
            </a:r>
          </a:p>
          <a:p>
            <a:pPr algn="ctr"/>
            <a:endParaRPr lang="en-US" sz="1000" dirty="0">
              <a:latin typeface="KG Miss Kindergarten"/>
              <a:cs typeface="KG Miss Kindergarten"/>
            </a:endParaRPr>
          </a:p>
          <a:p>
            <a:pPr algn="ctr"/>
            <a:r>
              <a:rPr lang="en-US" sz="1800" dirty="0" smtClean="0">
                <a:latin typeface="KG Miss Kindergarten"/>
                <a:cs typeface="KG Miss Kindergarten"/>
              </a:rPr>
              <a:t>Printing: </a:t>
            </a:r>
            <a:r>
              <a:rPr lang="en-US" sz="1800" dirty="0">
                <a:latin typeface="KG Miss Kindergarten"/>
                <a:cs typeface="KG Miss Kindergarten"/>
              </a:rPr>
              <a:t>Click on the "File" tab and then click "Print." Choose "Full Page Slides" from the drop-down menu and remove the check next to "Scale Slides to Fit Paper." If your printer has the ability, print dual-sided. If it doesn't, you will need to print the first slide by itself and then re-insert the paper into the printer upside down to print the second slide on the opposite side of the paper.</a:t>
            </a:r>
            <a:endParaRPr lang="en-US" sz="1000" dirty="0">
              <a:latin typeface="KG Miss Kindergarten"/>
              <a:cs typeface="KG Miss Kindergarten"/>
            </a:endParaRPr>
          </a:p>
          <a:p>
            <a:pPr lvl="0" algn="ctr"/>
            <a:r>
              <a:rPr lang="en-US" sz="1000" dirty="0" smtClean="0">
                <a:latin typeface="KG Miss Kindergarten"/>
                <a:cs typeface="KG Miss Kindergarten"/>
              </a:rPr>
              <a:t> </a:t>
            </a:r>
          </a:p>
          <a:p>
            <a:pPr algn="ctr"/>
            <a:r>
              <a:rPr lang="en-US" sz="2300" dirty="0" smtClean="0">
                <a:latin typeface="KG Miss Kindergarten"/>
                <a:cs typeface="KG Miss Kindergarten"/>
              </a:rPr>
              <a:t>If you have a question or need some help, please e-mail me at </a:t>
            </a:r>
            <a:r>
              <a:rPr lang="en-US" sz="2400" dirty="0" smtClean="0">
                <a:latin typeface="KG Miss Kindergarten"/>
                <a:cs typeface="KG Miss Kindergarten"/>
              </a:rPr>
              <a:t>TheHappyTeacherTPT@gmail.com</a:t>
            </a:r>
            <a:endParaRPr lang="en-US" sz="2400" dirty="0">
              <a:latin typeface="KG Miss Kindergarten"/>
              <a:cs typeface="KG Miss Kindergarten"/>
            </a:endParaRPr>
          </a:p>
        </p:txBody>
      </p:sp>
      <p:pic>
        <p:nvPicPr>
          <p:cNvPr id="6" name="Picture 5" descr="Ribbon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16345"/>
            <a:ext cx="10058400" cy="1029052"/>
          </a:xfrm>
          <a:prstGeom prst="rect">
            <a:avLst/>
          </a:prstGeom>
        </p:spPr>
      </p:pic>
    </p:spTree>
    <p:extLst>
      <p:ext uri="{BB962C8B-B14F-4D97-AF65-F5344CB8AC3E}">
        <p14:creationId xmlns:p14="http://schemas.microsoft.com/office/powerpoint/2010/main" val="199717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9688" y="593725"/>
            <a:ext cx="7753350" cy="418576"/>
          </a:xfrm>
          <a:prstGeom prst="rect">
            <a:avLst/>
          </a:prstGeom>
          <a:noFill/>
        </p:spPr>
        <p:txBody>
          <a:bodyPr wrap="square" lIns="101882" tIns="50941" rIns="101882" bIns="50941" rtlCol="0">
            <a:spAutoFit/>
          </a:bodyPr>
          <a:lstStyle/>
          <a:p>
            <a:endParaRPr lang="en-US" dirty="0">
              <a:latin typeface="Janda Safe and Sound"/>
              <a:cs typeface="Janda Safe and Sound"/>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00125" y="-977099"/>
            <a:ext cx="7772400" cy="9906793"/>
          </a:xfrm>
          <a:prstGeom prst="rect">
            <a:avLst/>
          </a:prstGeom>
        </p:spPr>
      </p:pic>
      <p:sp>
        <p:nvSpPr>
          <p:cNvPr id="5" name="TextBox 4"/>
          <p:cNvSpPr txBox="1"/>
          <p:nvPr/>
        </p:nvSpPr>
        <p:spPr>
          <a:xfrm>
            <a:off x="577229" y="649546"/>
            <a:ext cx="9004867" cy="1815882"/>
          </a:xfrm>
          <a:prstGeom prst="rect">
            <a:avLst/>
          </a:prstGeom>
          <a:noFill/>
        </p:spPr>
        <p:txBody>
          <a:bodyPr wrap="square" rtlCol="0">
            <a:spAutoFit/>
          </a:bodyPr>
          <a:lstStyle/>
          <a:p>
            <a:pPr algn="ctr"/>
            <a:r>
              <a:rPr lang="en-US" sz="7200" dirty="0">
                <a:latin typeface="KG Ten Thousand Reasons"/>
                <a:cs typeface="KG Ten Thousand Reasons"/>
              </a:rPr>
              <a:t>T</a:t>
            </a:r>
            <a:r>
              <a:rPr lang="en-US" sz="7200" dirty="0" smtClean="0">
                <a:latin typeface="KG Ten Thousand Reasons"/>
                <a:cs typeface="KG Ten Thousand Reasons"/>
              </a:rPr>
              <a:t>hank </a:t>
            </a:r>
            <a:r>
              <a:rPr lang="en-US" sz="7200" dirty="0">
                <a:latin typeface="KG Ten Thousand Reasons"/>
                <a:cs typeface="KG Ten Thousand Reasons"/>
              </a:rPr>
              <a:t>Y</a:t>
            </a:r>
            <a:r>
              <a:rPr lang="en-US" sz="7200" dirty="0" smtClean="0">
                <a:latin typeface="KG Ten Thousand Reasons"/>
                <a:cs typeface="KG Ten Thousand Reasons"/>
              </a:rPr>
              <a:t>ou!</a:t>
            </a:r>
          </a:p>
          <a:p>
            <a:pPr algn="ctr"/>
            <a:r>
              <a:rPr lang="en-US" sz="2000" dirty="0" smtClean="0">
                <a:latin typeface="KG Miss Kindergarten"/>
                <a:cs typeface="KG Miss Kindergarten"/>
              </a:rPr>
              <a:t>If you have any questions about this download, please e-mail me at </a:t>
            </a:r>
            <a:r>
              <a:rPr lang="en-US" sz="2000" dirty="0" smtClean="0">
                <a:latin typeface="KG Miss Kindergarten"/>
                <a:cs typeface="KG Miss Kindergarten"/>
                <a:hlinkClick r:id="rId3"/>
              </a:rPr>
              <a:t>TheHappyTeacherTPT@gmail.com</a:t>
            </a:r>
            <a:r>
              <a:rPr lang="en-US" sz="2000" dirty="0" smtClean="0">
                <a:latin typeface="KG Miss Kindergarten"/>
                <a:cs typeface="KG Miss Kindergarten"/>
              </a:rPr>
              <a:t> </a:t>
            </a:r>
            <a:endParaRPr lang="en-US" sz="2000" dirty="0">
              <a:latin typeface="KG Miss Kindergarten"/>
              <a:cs typeface="KG Miss Kindergarten"/>
            </a:endParaRPr>
          </a:p>
        </p:txBody>
      </p:sp>
      <p:sp>
        <p:nvSpPr>
          <p:cNvPr id="7" name="TextBox 6"/>
          <p:cNvSpPr txBox="1"/>
          <p:nvPr/>
        </p:nvSpPr>
        <p:spPr>
          <a:xfrm>
            <a:off x="4819229" y="2596889"/>
            <a:ext cx="4762867" cy="630942"/>
          </a:xfrm>
          <a:prstGeom prst="rect">
            <a:avLst/>
          </a:prstGeom>
          <a:noFill/>
        </p:spPr>
        <p:txBody>
          <a:bodyPr wrap="square" rtlCol="0">
            <a:spAutoFit/>
          </a:bodyPr>
          <a:lstStyle/>
          <a:p>
            <a:pPr algn="ctr"/>
            <a:r>
              <a:rPr lang="en-US" sz="3500" dirty="0">
                <a:latin typeface="KG Ten Thousand Reasons"/>
                <a:cs typeface="KG Ten Thousand Reasons"/>
              </a:rPr>
              <a:t>Y</a:t>
            </a:r>
            <a:r>
              <a:rPr lang="en-US" sz="3500" dirty="0" smtClean="0">
                <a:latin typeface="KG Ten Thousand Reasons"/>
                <a:cs typeface="KG Ten Thousand Reasons"/>
              </a:rPr>
              <a:t>ou </a:t>
            </a:r>
            <a:r>
              <a:rPr lang="en-US" sz="3500" dirty="0">
                <a:latin typeface="KG Ten Thousand Reasons"/>
                <a:cs typeface="KG Ten Thousand Reasons"/>
              </a:rPr>
              <a:t>m</a:t>
            </a:r>
            <a:r>
              <a:rPr lang="en-US" sz="3500" dirty="0" smtClean="0">
                <a:latin typeface="KG Ten Thousand Reasons"/>
                <a:cs typeface="KG Ten Thousand Reasons"/>
              </a:rPr>
              <a:t>ight also </a:t>
            </a:r>
            <a:r>
              <a:rPr lang="en-US" sz="3500" dirty="0">
                <a:latin typeface="KG Ten Thousand Reasons"/>
                <a:cs typeface="KG Ten Thousand Reasons"/>
              </a:rPr>
              <a:t>l</a:t>
            </a:r>
            <a:r>
              <a:rPr lang="en-US" sz="3500" dirty="0" smtClean="0">
                <a:latin typeface="KG Ten Thousand Reasons"/>
                <a:cs typeface="KG Ten Thousand Reasons"/>
              </a:rPr>
              <a:t>ike…</a:t>
            </a:r>
          </a:p>
        </p:txBody>
      </p:sp>
      <p:pic>
        <p:nvPicPr>
          <p:cNvPr id="8" name="Picture 7" descr="the happy teacher button.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76626">
            <a:off x="851957" y="5372979"/>
            <a:ext cx="1689760" cy="1689760"/>
          </a:xfrm>
          <a:prstGeom prst="rect">
            <a:avLst/>
          </a:prstGeom>
        </p:spPr>
      </p:pic>
      <p:grpSp>
        <p:nvGrpSpPr>
          <p:cNvPr id="20" name="Group 19"/>
          <p:cNvGrpSpPr/>
          <p:nvPr/>
        </p:nvGrpSpPr>
        <p:grpSpPr>
          <a:xfrm>
            <a:off x="700288" y="2477709"/>
            <a:ext cx="4118036" cy="2429258"/>
            <a:chOff x="934923" y="3200945"/>
            <a:chExt cx="4118036" cy="2429258"/>
          </a:xfrm>
        </p:grpSpPr>
        <p:sp>
          <p:nvSpPr>
            <p:cNvPr id="6" name="TextBox 5"/>
            <p:cNvSpPr txBox="1"/>
            <p:nvPr/>
          </p:nvSpPr>
          <p:spPr>
            <a:xfrm rot="8848">
              <a:off x="936105" y="3481046"/>
              <a:ext cx="4116854" cy="707886"/>
            </a:xfrm>
            <a:prstGeom prst="rect">
              <a:avLst/>
            </a:prstGeom>
            <a:noFill/>
          </p:spPr>
          <p:txBody>
            <a:bodyPr wrap="square" rtlCol="0">
              <a:spAutoFit/>
            </a:bodyPr>
            <a:lstStyle/>
            <a:p>
              <a:pPr algn="ctr"/>
              <a:r>
                <a:rPr lang="en-US" sz="4000" dirty="0">
                  <a:latin typeface="KG Ten Thousand Reasons"/>
                  <a:cs typeface="KG Ten Thousand Reasons"/>
                </a:rPr>
                <a:t>L</a:t>
              </a:r>
              <a:r>
                <a:rPr lang="en-US" sz="4000" dirty="0" smtClean="0">
                  <a:latin typeface="KG Ten Thousand Reasons"/>
                  <a:cs typeface="KG Ten Thousand Reasons"/>
                </a:rPr>
                <a:t>et’s </a:t>
              </a:r>
              <a:r>
                <a:rPr lang="en-US" sz="4000" dirty="0">
                  <a:latin typeface="KG Ten Thousand Reasons"/>
                  <a:cs typeface="KG Ten Thousand Reasons"/>
                </a:rPr>
                <a:t>C</a:t>
              </a:r>
              <a:r>
                <a:rPr lang="en-US" sz="4000" dirty="0" smtClean="0">
                  <a:latin typeface="KG Ten Thousand Reasons"/>
                  <a:cs typeface="KG Ten Thousand Reasons"/>
                </a:rPr>
                <a:t>onnect…</a:t>
              </a:r>
            </a:p>
          </p:txBody>
        </p:sp>
        <p:pic>
          <p:nvPicPr>
            <p:cNvPr id="12" name="Picture 11" descr="1435878667_pinterest.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48">
              <a:off x="1152740" y="4338072"/>
              <a:ext cx="1082777" cy="1082777"/>
            </a:xfrm>
            <a:prstGeom prst="rect">
              <a:avLst/>
            </a:prstGeom>
          </p:spPr>
        </p:pic>
        <p:pic>
          <p:nvPicPr>
            <p:cNvPr id="13" name="Picture 12" descr="1435878661_instagram.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848">
              <a:off x="2422871" y="4380200"/>
              <a:ext cx="1023942" cy="1023942"/>
            </a:xfrm>
            <a:prstGeom prst="rect">
              <a:avLst/>
            </a:prstGeom>
          </p:spPr>
        </p:pic>
        <p:pic>
          <p:nvPicPr>
            <p:cNvPr id="14" name="Picture 13" descr="1435878648_square-facebook.png">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848">
              <a:off x="3741355" y="4416752"/>
              <a:ext cx="916001" cy="916001"/>
            </a:xfrm>
            <a:prstGeom prst="rect">
              <a:avLst/>
            </a:prstGeom>
          </p:spPr>
        </p:pic>
        <p:sp>
          <p:nvSpPr>
            <p:cNvPr id="2" name="Rounded Rectangle 1"/>
            <p:cNvSpPr/>
            <p:nvPr/>
          </p:nvSpPr>
          <p:spPr>
            <a:xfrm>
              <a:off x="934923" y="3200945"/>
              <a:ext cx="4049955" cy="242925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Liz.jpg"/>
          <p:cNvPicPr>
            <a:picLocks noChangeAspect="1"/>
          </p:cNvPicPr>
          <p:nvPr/>
        </p:nvPicPr>
        <p:blipFill rotWithShape="1">
          <a:blip r:embed="rId12">
            <a:extLst>
              <a:ext uri="{28A0092B-C50C-407E-A947-70E740481C1C}">
                <a14:useLocalDpi xmlns:a14="http://schemas.microsoft.com/office/drawing/2010/main" val="0"/>
              </a:ext>
            </a:extLst>
          </a:blip>
          <a:srcRect l="12857" t="9422" r="45796" b="39131"/>
          <a:stretch/>
        </p:blipFill>
        <p:spPr>
          <a:xfrm rot="1073975">
            <a:off x="8060876" y="322694"/>
            <a:ext cx="1118488" cy="1345979"/>
          </a:xfrm>
          <a:prstGeom prst="rect">
            <a:avLst/>
          </a:prstGeom>
        </p:spPr>
      </p:pic>
      <p:pic>
        <p:nvPicPr>
          <p:cNvPr id="9" name="Picture 8" descr="CoverPag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92963" y="3331780"/>
            <a:ext cx="4166175" cy="3217213"/>
          </a:xfrm>
          <a:prstGeom prst="rect">
            <a:avLst/>
          </a:prstGeom>
        </p:spPr>
      </p:pic>
      <p:sp>
        <p:nvSpPr>
          <p:cNvPr id="10" name="TextBox 9"/>
          <p:cNvSpPr txBox="1"/>
          <p:nvPr/>
        </p:nvSpPr>
        <p:spPr>
          <a:xfrm>
            <a:off x="5191611" y="6582413"/>
            <a:ext cx="4295470" cy="646331"/>
          </a:xfrm>
          <a:prstGeom prst="rect">
            <a:avLst/>
          </a:prstGeom>
          <a:noFill/>
        </p:spPr>
        <p:txBody>
          <a:bodyPr wrap="square" rtlCol="0">
            <a:spAutoFit/>
          </a:bodyPr>
          <a:lstStyle/>
          <a:p>
            <a:pPr algn="ctr"/>
            <a:r>
              <a:rPr lang="en-US" sz="1200" dirty="0">
                <a:latin typeface="KG Miss Kindergarten"/>
                <a:cs typeface="KG Miss Kindergarten"/>
                <a:hlinkClick r:id="rId14"/>
              </a:rPr>
              <a:t>https://</a:t>
            </a:r>
            <a:r>
              <a:rPr lang="en-US" sz="1200" dirty="0" err="1">
                <a:latin typeface="KG Miss Kindergarten"/>
                <a:cs typeface="KG Miss Kindergarten"/>
                <a:hlinkClick r:id="rId14"/>
              </a:rPr>
              <a:t>www.teacherspayteachers.com</a:t>
            </a:r>
            <a:r>
              <a:rPr lang="en-US" sz="1200" dirty="0">
                <a:latin typeface="KG Miss Kindergarten"/>
                <a:cs typeface="KG Miss Kindergarten"/>
                <a:hlinkClick r:id="rId14"/>
              </a:rPr>
              <a:t>/Product/MEET-THE-TEACHER-NIGHT-ESSENTIALS-Important-Forms-Activities-292052</a:t>
            </a:r>
            <a:endParaRPr lang="en-US" sz="1200" dirty="0">
              <a:latin typeface="KG Miss Kindergarten"/>
              <a:cs typeface="KG Miss Kindergarten"/>
            </a:endParaRPr>
          </a:p>
        </p:txBody>
      </p:sp>
    </p:spTree>
    <p:extLst>
      <p:ext uri="{BB962C8B-B14F-4D97-AF65-F5344CB8AC3E}">
        <p14:creationId xmlns:p14="http://schemas.microsoft.com/office/powerpoint/2010/main" val="10264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0"/>
            <a:ext cx="10058400" cy="7703130"/>
          </a:xfrm>
          <a:prstGeom prst="rect">
            <a:avLst/>
          </a:prstGeom>
        </p:spPr>
      </p:pic>
      <p:pic>
        <p:nvPicPr>
          <p:cNvPr id="4" name="Picture 3" descr="KGFontsLogo.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679" y="3517653"/>
            <a:ext cx="1710600" cy="1321827"/>
          </a:xfrm>
          <a:prstGeom prst="rect">
            <a:avLst/>
          </a:prstGeom>
        </p:spPr>
      </p:pic>
      <p:sp>
        <p:nvSpPr>
          <p:cNvPr id="6" name="TextBox 5"/>
          <p:cNvSpPr txBox="1"/>
          <p:nvPr/>
        </p:nvSpPr>
        <p:spPr>
          <a:xfrm>
            <a:off x="577230" y="398620"/>
            <a:ext cx="8515838" cy="923330"/>
          </a:xfrm>
          <a:prstGeom prst="rect">
            <a:avLst/>
          </a:prstGeom>
          <a:noFill/>
        </p:spPr>
        <p:txBody>
          <a:bodyPr wrap="square" rtlCol="0">
            <a:spAutoFit/>
          </a:bodyPr>
          <a:lstStyle/>
          <a:p>
            <a:pPr algn="ctr"/>
            <a:r>
              <a:rPr lang="en-US" sz="5400" dirty="0">
                <a:latin typeface="KG Ten Thousand Reasons Alt"/>
                <a:cs typeface="KG Ten Thousand Reasons Alt"/>
              </a:rPr>
              <a:t>T</a:t>
            </a:r>
            <a:r>
              <a:rPr lang="en-US" sz="5400" dirty="0" smtClean="0">
                <a:latin typeface="KG Ten Thousand Reasons Alt"/>
                <a:cs typeface="KG Ten Thousand Reasons Alt"/>
              </a:rPr>
              <a:t>erms of Use</a:t>
            </a:r>
            <a:endParaRPr lang="en-US" sz="5400" dirty="0">
              <a:latin typeface="KG Ten Thousand Reasons Alt"/>
              <a:cs typeface="KG Ten Thousand Reasons Alt"/>
            </a:endParaRPr>
          </a:p>
        </p:txBody>
      </p:sp>
      <p:sp>
        <p:nvSpPr>
          <p:cNvPr id="7" name="TextBox 6"/>
          <p:cNvSpPr txBox="1"/>
          <p:nvPr/>
        </p:nvSpPr>
        <p:spPr>
          <a:xfrm>
            <a:off x="479542" y="2755379"/>
            <a:ext cx="9008429" cy="923330"/>
          </a:xfrm>
          <a:prstGeom prst="rect">
            <a:avLst/>
          </a:prstGeom>
          <a:noFill/>
        </p:spPr>
        <p:txBody>
          <a:bodyPr wrap="square" rtlCol="0">
            <a:spAutoFit/>
          </a:bodyPr>
          <a:lstStyle/>
          <a:p>
            <a:pPr algn="ctr"/>
            <a:r>
              <a:rPr lang="en-US" sz="5400" dirty="0">
                <a:latin typeface="KG Ten Thousand Reasons Alt"/>
                <a:cs typeface="KG Ten Thousand Reasons Alt"/>
              </a:rPr>
              <a:t>C</a:t>
            </a:r>
            <a:r>
              <a:rPr lang="en-US" sz="5400" dirty="0" smtClean="0">
                <a:latin typeface="KG Ten Thousand Reasons Alt"/>
                <a:cs typeface="KG Ten Thousand Reasons Alt"/>
              </a:rPr>
              <a:t>lip </a:t>
            </a:r>
            <a:r>
              <a:rPr lang="en-US" sz="5400" dirty="0">
                <a:latin typeface="KG Ten Thousand Reasons Alt"/>
                <a:cs typeface="KG Ten Thousand Reasons Alt"/>
              </a:rPr>
              <a:t>A</a:t>
            </a:r>
            <a:r>
              <a:rPr lang="en-US" sz="5400" dirty="0" smtClean="0">
                <a:latin typeface="KG Ten Thousand Reasons Alt"/>
                <a:cs typeface="KG Ten Thousand Reasons Alt"/>
              </a:rPr>
              <a:t>rt &amp; Fonts</a:t>
            </a:r>
          </a:p>
        </p:txBody>
      </p:sp>
      <p:pic>
        <p:nvPicPr>
          <p:cNvPr id="8" name="Picture 7" descr="the happy teacher button.jp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5997" y="8142248"/>
            <a:ext cx="1203479" cy="929961"/>
          </a:xfrm>
          <a:prstGeom prst="rect">
            <a:avLst/>
          </a:prstGeom>
        </p:spPr>
      </p:pic>
      <p:pic>
        <p:nvPicPr>
          <p:cNvPr id="9" name="Picture 8" descr="Creative Clips Logo_Round.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3442" y="5316533"/>
            <a:ext cx="1719692" cy="1322723"/>
          </a:xfrm>
          <a:prstGeom prst="rect">
            <a:avLst/>
          </a:prstGeom>
        </p:spPr>
      </p:pic>
      <p:sp>
        <p:nvSpPr>
          <p:cNvPr id="10" name="TextBox 9"/>
          <p:cNvSpPr txBox="1"/>
          <p:nvPr/>
        </p:nvSpPr>
        <p:spPr>
          <a:xfrm>
            <a:off x="577230" y="4362426"/>
            <a:ext cx="3256427" cy="954107"/>
          </a:xfrm>
          <a:prstGeom prst="rect">
            <a:avLst/>
          </a:prstGeom>
          <a:noFill/>
        </p:spPr>
        <p:txBody>
          <a:bodyPr wrap="square" rtlCol="0">
            <a:spAutoFit/>
          </a:bodyPr>
          <a:lstStyle/>
          <a:p>
            <a:pPr algn="ctr"/>
            <a:r>
              <a:rPr lang="en-US" sz="2800" dirty="0" smtClean="0">
                <a:solidFill>
                  <a:srgbClr val="FF6600"/>
                </a:solidFill>
                <a:latin typeface="CCAintNobodyGotTimeForThat"/>
                <a:cs typeface="CCAintNobodyGotTimeForThat"/>
                <a:hlinkClick r:id=""/>
              </a:rPr>
              <a:t>Cara Carroll</a:t>
            </a:r>
          </a:p>
          <a:p>
            <a:pPr algn="ctr"/>
            <a:r>
              <a:rPr lang="en-US" sz="2800" dirty="0" smtClean="0">
                <a:solidFill>
                  <a:srgbClr val="FF6600"/>
                </a:solidFill>
                <a:latin typeface="CCAintNobodyGotTimeForThat"/>
                <a:cs typeface="CCAintNobodyGotTimeForThat"/>
                <a:hlinkClick r:id=""/>
              </a:rPr>
              <a:t>CCFonts</a:t>
            </a:r>
            <a:endParaRPr lang="en-US" sz="2800" dirty="0">
              <a:solidFill>
                <a:srgbClr val="FF6600"/>
              </a:solidFill>
              <a:latin typeface="CCAintNobodyGotTimeForThat"/>
              <a:cs typeface="CCAintNobodyGotTimeForThat"/>
            </a:endParaRPr>
          </a:p>
        </p:txBody>
      </p:sp>
      <p:pic>
        <p:nvPicPr>
          <p:cNvPr id="11" name="Picture 10" descr="ClipartCredit_TeachersPayTeacher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7887" y="6291956"/>
            <a:ext cx="1360084" cy="1143226"/>
          </a:xfrm>
          <a:prstGeom prst="rect">
            <a:avLst/>
          </a:prstGeom>
        </p:spPr>
      </p:pic>
      <p:pic>
        <p:nvPicPr>
          <p:cNvPr id="12" name="Picture 11" descr="Ashley Hughes Graphics Icon.png">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72679" y="4776230"/>
            <a:ext cx="1605293" cy="1102976"/>
          </a:xfrm>
          <a:prstGeom prst="rect">
            <a:avLst/>
          </a:prstGeom>
        </p:spPr>
      </p:pic>
      <p:pic>
        <p:nvPicPr>
          <p:cNvPr id="13" name="Picture 12" descr="GMGD.png">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1527" y="8323440"/>
            <a:ext cx="1767862" cy="748769"/>
          </a:xfrm>
          <a:prstGeom prst="rect">
            <a:avLst/>
          </a:prstGeom>
        </p:spPr>
      </p:pic>
      <p:pic>
        <p:nvPicPr>
          <p:cNvPr id="14" name="Picture 13" descr="DBS.png">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7230" y="6520782"/>
            <a:ext cx="1216212" cy="914400"/>
          </a:xfrm>
          <a:prstGeom prst="rect">
            <a:avLst/>
          </a:prstGeom>
        </p:spPr>
      </p:pic>
      <p:pic>
        <p:nvPicPr>
          <p:cNvPr id="15" name="Picture 14" descr="Screen Shot 2015-07-12 at 3.02.39 PM.png">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33657" y="5879206"/>
            <a:ext cx="1199776" cy="825500"/>
          </a:xfrm>
          <a:prstGeom prst="rect">
            <a:avLst/>
          </a:prstGeom>
        </p:spPr>
      </p:pic>
      <p:sp>
        <p:nvSpPr>
          <p:cNvPr id="16" name="TextBox 15"/>
          <p:cNvSpPr txBox="1"/>
          <p:nvPr/>
        </p:nvSpPr>
        <p:spPr>
          <a:xfrm>
            <a:off x="4764629" y="5286345"/>
            <a:ext cx="2958353" cy="400110"/>
          </a:xfrm>
          <a:prstGeom prst="rect">
            <a:avLst/>
          </a:prstGeom>
          <a:noFill/>
        </p:spPr>
        <p:txBody>
          <a:bodyPr wrap="square" rtlCol="0">
            <a:spAutoFit/>
          </a:bodyPr>
          <a:lstStyle/>
          <a:p>
            <a:r>
              <a:rPr lang="en-US" sz="2000" dirty="0" smtClean="0">
                <a:latin typeface="KG Ten Thousand Reasons"/>
                <a:cs typeface="KG Ten Thousand Reasons"/>
                <a:hlinkClick r:id="rId18"/>
              </a:rPr>
              <a:t>Rebekah Brock</a:t>
            </a:r>
            <a:endParaRPr lang="en-US" sz="2000" dirty="0">
              <a:latin typeface="KG Ten Thousand Reasons"/>
              <a:cs typeface="KG Ten Thousand Reasons"/>
            </a:endParaRPr>
          </a:p>
        </p:txBody>
      </p:sp>
      <p:pic>
        <p:nvPicPr>
          <p:cNvPr id="17" name="Picture 16" descr="aa_credit_image_dc.jpg">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67803" y="6982772"/>
            <a:ext cx="4191000" cy="452410"/>
          </a:xfrm>
          <a:prstGeom prst="rect">
            <a:avLst/>
          </a:prstGeom>
        </p:spPr>
      </p:pic>
      <p:sp>
        <p:nvSpPr>
          <p:cNvPr id="18" name="TextBox 17"/>
          <p:cNvSpPr txBox="1"/>
          <p:nvPr/>
        </p:nvSpPr>
        <p:spPr>
          <a:xfrm>
            <a:off x="3833657" y="3877440"/>
            <a:ext cx="2169459" cy="1015663"/>
          </a:xfrm>
          <a:prstGeom prst="rect">
            <a:avLst/>
          </a:prstGeom>
          <a:noFill/>
        </p:spPr>
        <p:txBody>
          <a:bodyPr wrap="square" rtlCol="0">
            <a:spAutoFit/>
          </a:bodyPr>
          <a:lstStyle/>
          <a:p>
            <a:pPr algn="ctr"/>
            <a:r>
              <a:rPr lang="en-US" dirty="0" smtClean="0">
                <a:latin typeface="CCBubbleOnGirl"/>
                <a:cs typeface="CCBubbleOnGirl"/>
                <a:hlinkClick r:id="rId21"/>
              </a:rPr>
              <a:t>I Teach. What’s your </a:t>
            </a:r>
            <a:r>
              <a:rPr lang="en-US" dirty="0" err="1" smtClean="0">
                <a:latin typeface="CCBubbleOnGirl"/>
                <a:cs typeface="CCBubbleOnGirl"/>
                <a:hlinkClick r:id="rId21"/>
              </a:rPr>
              <a:t>SuperPower</a:t>
            </a:r>
            <a:r>
              <a:rPr lang="en-US" dirty="0" smtClean="0">
                <a:hlinkClick r:id="rId21"/>
              </a:rPr>
              <a:t>?</a:t>
            </a:r>
            <a:endParaRPr lang="en-US" dirty="0"/>
          </a:p>
        </p:txBody>
      </p:sp>
      <p:sp>
        <p:nvSpPr>
          <p:cNvPr id="19" name="TextBox 18"/>
          <p:cNvSpPr txBox="1"/>
          <p:nvPr/>
        </p:nvSpPr>
        <p:spPr>
          <a:xfrm>
            <a:off x="577229" y="1206305"/>
            <a:ext cx="8910741" cy="1877437"/>
          </a:xfrm>
          <a:prstGeom prst="rect">
            <a:avLst/>
          </a:prstGeom>
          <a:noFill/>
        </p:spPr>
        <p:txBody>
          <a:bodyPr wrap="square" rtlCol="0">
            <a:spAutoFit/>
          </a:bodyPr>
          <a:lstStyle/>
          <a:p>
            <a:pPr algn="ctr"/>
            <a:r>
              <a:rPr lang="en-US" sz="1200" dirty="0">
                <a:latin typeface="KG Miss Kindergarten"/>
                <a:cs typeface="KG Miss Kindergarten"/>
              </a:rPr>
              <a:t>Copyright ©2015 TheHappyTeacher (Liz Pledger) </a:t>
            </a:r>
          </a:p>
          <a:p>
            <a:pPr algn="ctr"/>
            <a:r>
              <a:rPr lang="en-US" sz="1200" dirty="0">
                <a:latin typeface="KG Miss Kindergarten"/>
                <a:cs typeface="KG Miss Kindergarten"/>
              </a:rPr>
              <a:t>All rights reserved by the author.  </a:t>
            </a:r>
          </a:p>
          <a:p>
            <a:pPr algn="ctr"/>
            <a:r>
              <a:rPr lang="en-US" sz="1200" dirty="0">
                <a:latin typeface="KG Miss Kindergarten"/>
                <a:cs typeface="KG Miss Kindergarten"/>
              </a:rPr>
              <a:t>This product is to be used by the original downloader only.  Copying for more than one teacher, department, school, or district is prohibited.  This product may not be distributed or displayed digitally without consent of the author.  Failure to comply is a copyright infringement and a violation of the Digital Millennium Copyright Act (DMCA).  Clipart and elements found in this document are copyrighted and may not be extracted and used outside of this file without permission or license.   Intended for classroom or personal use only.  </a:t>
            </a:r>
          </a:p>
          <a:p>
            <a:pPr algn="ctr"/>
            <a:r>
              <a:rPr lang="en-US" sz="1200" dirty="0">
                <a:latin typeface="KG Miss Kindergarten"/>
                <a:cs typeface="KG Miss Kindergarten"/>
              </a:rPr>
              <a:t>If you have any questions, please e-mail me at </a:t>
            </a:r>
            <a:r>
              <a:rPr lang="en-US" sz="1200" dirty="0">
                <a:latin typeface="KG Miss Kindergarten"/>
                <a:cs typeface="KG Miss Kindergarten"/>
                <a:hlinkClick r:id="rId22"/>
              </a:rPr>
              <a:t>TheHappyTeacherTPT@gmail.com</a:t>
            </a:r>
            <a:r>
              <a:rPr lang="en-US" sz="1200" dirty="0">
                <a:latin typeface="KG Miss Kindergarten"/>
                <a:cs typeface="KG Miss Kindergarten"/>
              </a:rPr>
              <a:t> </a:t>
            </a:r>
          </a:p>
          <a:p>
            <a:endParaRPr lang="en-US" dirty="0"/>
          </a:p>
        </p:txBody>
      </p:sp>
      <p:pic>
        <p:nvPicPr>
          <p:cNvPr id="20" name="Picture 19" descr="Hazel Owl Button 2 small.png">
            <a:hlinkClick r:id="rId23"/>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59853" y="5812380"/>
            <a:ext cx="1212826" cy="893729"/>
          </a:xfrm>
          <a:prstGeom prst="rect">
            <a:avLst/>
          </a:prstGeom>
        </p:spPr>
      </p:pic>
      <p:pic>
        <p:nvPicPr>
          <p:cNvPr id="21" name="Picture 20" descr="Lovin Lit Button copy.png">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98971" y="3194026"/>
            <a:ext cx="1512047" cy="1168400"/>
          </a:xfrm>
          <a:prstGeom prst="rect">
            <a:avLst/>
          </a:prstGeom>
        </p:spPr>
      </p:pic>
    </p:spTree>
    <p:extLst>
      <p:ext uri="{BB962C8B-B14F-4D97-AF65-F5344CB8AC3E}">
        <p14:creationId xmlns:p14="http://schemas.microsoft.com/office/powerpoint/2010/main" val="3318722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1.potx</Template>
  <TotalTime>3032</TotalTime>
  <Words>988</Words>
  <Application>Microsoft Office PowerPoint</Application>
  <PresentationFormat>Custom</PresentationFormat>
  <Paragraphs>83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Template 1</vt:lpstr>
      <vt:lpstr>PowerPoint Presentation</vt:lpstr>
      <vt:lpstr>PowerPoint Presentation</vt:lpstr>
      <vt:lpstr>PowerPoint Presentation</vt:lpstr>
      <vt:lpstr>PowerPoint Presentation</vt:lpstr>
      <vt:lpstr>PowerPoint Presentation</vt:lpstr>
    </vt:vector>
  </TitlesOfParts>
  <Company>TheHappyTeacher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Pledger</dc:creator>
  <cp:lastModifiedBy>Windows User</cp:lastModifiedBy>
  <cp:revision>42</cp:revision>
  <cp:lastPrinted>2015-08-12T21:09:14Z</cp:lastPrinted>
  <dcterms:created xsi:type="dcterms:W3CDTF">2015-07-08T23:00:40Z</dcterms:created>
  <dcterms:modified xsi:type="dcterms:W3CDTF">2018-08-16T15:45:57Z</dcterms:modified>
</cp:coreProperties>
</file>